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83" r:id="rId4"/>
    <p:sldId id="258" r:id="rId5"/>
    <p:sldId id="272" r:id="rId6"/>
    <p:sldId id="260" r:id="rId7"/>
    <p:sldId id="273" r:id="rId8"/>
    <p:sldId id="274" r:id="rId9"/>
    <p:sldId id="270" r:id="rId10"/>
    <p:sldId id="275" r:id="rId11"/>
    <p:sldId id="277" r:id="rId12"/>
    <p:sldId id="276" r:id="rId13"/>
    <p:sldId id="284" r:id="rId14"/>
    <p:sldId id="281" r:id="rId15"/>
    <p:sldId id="279" r:id="rId16"/>
    <p:sldId id="280" r:id="rId17"/>
    <p:sldId id="263" r:id="rId18"/>
    <p:sldId id="282" r:id="rId19"/>
    <p:sldId id="278" r:id="rId20"/>
    <p:sldId id="268" r:id="rId21"/>
    <p:sldId id="265" r:id="rId22"/>
    <p:sldId id="286" r:id="rId23"/>
    <p:sldId id="285" r:id="rId24"/>
    <p:sldId id="26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agen Leimbach"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6" autoAdjust="0"/>
    <p:restoredTop sz="87808" autoAdjust="0"/>
  </p:normalViewPr>
  <p:slideViewPr>
    <p:cSldViewPr snapToGrid="0" snapToObjects="1">
      <p:cViewPr>
        <p:scale>
          <a:sx n="99" d="100"/>
          <a:sy n="99" d="100"/>
        </p:scale>
        <p:origin x="-5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27T16:29:23.254" idx="16">
    <p:pos x="18" y="10"/>
    <p:text>Change the limiting temperatures 
fix points on all of the graphs from here on out
temperature is an upper limit so for this graph it needs a left arrow
metallicity is a low limit so for this graph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411110-0A0A-6E4C-A636-49535BA18E6D}" type="datetimeFigureOut">
              <a:rPr lang="en-US" smtClean="0"/>
              <a:t>4/1/19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29CFB3-8306-4449-AB43-7ACC57C18593}" type="slidenum">
              <a:rPr lang="en-US" smtClean="0"/>
              <a:t>‹#›</a:t>
            </a:fld>
            <a:endParaRPr lang="en-US"/>
          </a:p>
        </p:txBody>
      </p:sp>
    </p:spTree>
    <p:extLst>
      <p:ext uri="{BB962C8B-B14F-4D97-AF65-F5344CB8AC3E}">
        <p14:creationId xmlns:p14="http://schemas.microsoft.com/office/powerpoint/2010/main" val="3144066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59C93-2732-794F-86A1-9AEC55C1C829}" type="datetimeFigureOut">
              <a:rPr lang="en-US" smtClean="0"/>
              <a:t>4/1/19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9768D-9EFB-5442-A523-5BCDED19ED05}" type="slidenum">
              <a:rPr lang="en-US" smtClean="0"/>
              <a:t>‹#›</a:t>
            </a:fld>
            <a:endParaRPr lang="en-US"/>
          </a:p>
        </p:txBody>
      </p:sp>
    </p:spTree>
    <p:extLst>
      <p:ext uri="{BB962C8B-B14F-4D97-AF65-F5344CB8AC3E}">
        <p14:creationId xmlns:p14="http://schemas.microsoft.com/office/powerpoint/2010/main" val="17352189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Hello, my name is Reagen Leimbach and over the past two years, I have been working with Dr. Chun Ly on my project to Recalibrate the Strong-Line Metallicity Diagnostics for high redshift galaxies.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E49768D-9EFB-5442-A523-5BCDED19ED05}" type="slidenum">
              <a:rPr lang="en-US" smtClean="0"/>
              <a:t>1</a:t>
            </a:fld>
            <a:endParaRPr lang="en-US"/>
          </a:p>
        </p:txBody>
      </p:sp>
    </p:spTree>
    <p:extLst>
      <p:ext uri="{BB962C8B-B14F-4D97-AF65-F5344CB8AC3E}">
        <p14:creationId xmlns:p14="http://schemas.microsoft.com/office/powerpoint/2010/main" val="129737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binning method I am using is a combination of the last two. </a:t>
            </a:r>
          </a:p>
          <a:p>
            <a:r>
              <a:rPr lang="en-US" baseline="0" dirty="0" smtClean="0"/>
              <a:t>First, we sort and bin the data based on its R23 values</a:t>
            </a:r>
            <a:r>
              <a:rPr lang="en-US" baseline="0" dirty="0" smtClean="0"/>
              <a:t>.</a:t>
            </a:r>
            <a:endParaRPr lang="en-US" baseline="0" dirty="0" smtClean="0"/>
          </a:p>
          <a:p>
            <a:r>
              <a:rPr lang="en-US" baseline="0" dirty="0" smtClean="0"/>
              <a:t>Then divide those bins by the O32 value based on number of galaxies in each R23 bin.</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10</a:t>
            </a:fld>
            <a:endParaRPr lang="en-US"/>
          </a:p>
        </p:txBody>
      </p:sp>
    </p:spTree>
    <p:extLst>
      <p:ext uri="{BB962C8B-B14F-4D97-AF65-F5344CB8AC3E}">
        <p14:creationId xmlns:p14="http://schemas.microsoft.com/office/powerpoint/2010/main" val="342163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galaxies are stacked, we can see the emission line. </a:t>
            </a:r>
          </a:p>
          <a:p>
            <a:r>
              <a:rPr lang="en-US" baseline="0" dirty="0" smtClean="0"/>
              <a:t>This is our entire spectra after it has been stacked. Both of these spectrum have detections.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11</a:t>
            </a:fld>
            <a:endParaRPr lang="en-US"/>
          </a:p>
        </p:txBody>
      </p:sp>
    </p:spTree>
    <p:extLst>
      <p:ext uri="{BB962C8B-B14F-4D97-AF65-F5344CB8AC3E}">
        <p14:creationId xmlns:p14="http://schemas.microsoft.com/office/powerpoint/2010/main" val="8280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fit the line profiles with a Gaussian profile to determine the flux of each emission line. Pictured here are the </a:t>
            </a:r>
            <a:r>
              <a:rPr lang="mr-IN" baseline="0" dirty="0" smtClean="0"/>
              <a:t>…</a:t>
            </a:r>
            <a:r>
              <a:rPr lang="en-US" baseline="0" dirty="0" smtClean="0"/>
              <a:t>. for our best case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12</a:t>
            </a:fld>
            <a:endParaRPr lang="en-US"/>
          </a:p>
        </p:txBody>
      </p:sp>
    </p:spTree>
    <p:extLst>
      <p:ext uri="{BB962C8B-B14F-4D97-AF65-F5344CB8AC3E}">
        <p14:creationId xmlns:p14="http://schemas.microsoft.com/office/powerpoint/2010/main" val="8280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best </a:t>
            </a:r>
            <a:r>
              <a:rPr lang="en-US" dirty="0" smtClean="0"/>
              <a:t>case</a:t>
            </a:r>
          </a:p>
          <a:p>
            <a:endParaRPr lang="en-US" dirty="0" smtClean="0"/>
          </a:p>
          <a:p>
            <a:r>
              <a:rPr lang="en-US" dirty="0" smtClean="0"/>
              <a:t>Point out S/N</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13</a:t>
            </a:fld>
            <a:endParaRPr lang="en-US"/>
          </a:p>
        </p:txBody>
      </p:sp>
    </p:spTree>
    <p:extLst>
      <p:ext uri="{BB962C8B-B14F-4D97-AF65-F5344CB8AC3E}">
        <p14:creationId xmlns:p14="http://schemas.microsoft.com/office/powerpoint/2010/main" val="270634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the electron temperature, we can directly</a:t>
            </a:r>
            <a:r>
              <a:rPr lang="en-US" baseline="0" dirty="0" smtClean="0"/>
              <a:t> calculate the metallicity of the galaxy using equations from Ly et al. 2016. </a:t>
            </a:r>
            <a:endParaRPr lang="en-US" baseline="0" dirty="0" smtClean="0"/>
          </a:p>
          <a:p>
            <a:endParaRPr lang="en-US" baseline="0" dirty="0" smtClean="0"/>
          </a:p>
          <a:p>
            <a:r>
              <a:rPr lang="en-US" baseline="0" dirty="0" smtClean="0"/>
              <a:t>We think that the non detections are at high metallicities we have the lower limits calculated </a:t>
            </a:r>
          </a:p>
          <a:p>
            <a:endParaRPr lang="en-US" baseline="0" dirty="0" smtClean="0"/>
          </a:p>
          <a:p>
            <a:r>
              <a:rPr lang="en-US" baseline="0" dirty="0" smtClean="0"/>
              <a:t>Just R23 plot get rid of O32 and temperature slide and equations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14</a:t>
            </a:fld>
            <a:endParaRPr lang="en-US"/>
          </a:p>
        </p:txBody>
      </p:sp>
    </p:spTree>
    <p:extLst>
      <p:ext uri="{BB962C8B-B14F-4D97-AF65-F5344CB8AC3E}">
        <p14:creationId xmlns:p14="http://schemas.microsoft.com/office/powerpoint/2010/main" val="368054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compare our data with recently published metallicity calibrations. </a:t>
            </a:r>
            <a:endParaRPr lang="en-US" baseline="0" dirty="0" smtClean="0"/>
          </a:p>
          <a:p>
            <a:r>
              <a:rPr lang="en-US" baseline="0" dirty="0" smtClean="0"/>
              <a:t>Used galaxies that resembled high redshift galaxies that are in the local universe.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15</a:t>
            </a:fld>
            <a:endParaRPr lang="en-US"/>
          </a:p>
        </p:txBody>
      </p:sp>
    </p:spTree>
    <p:extLst>
      <p:ext uri="{BB962C8B-B14F-4D97-AF65-F5344CB8AC3E}">
        <p14:creationId xmlns:p14="http://schemas.microsoft.com/office/powerpoint/2010/main" val="46452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next step is to use linear regression to</a:t>
            </a:r>
            <a:r>
              <a:rPr lang="en-US" baseline="0" dirty="0" smtClean="0"/>
              <a:t> investigate how R23 and O32 behave with metal abundance. Additionally, we plan to increase the sample size by adding data from the Metal Abundance across Cosmic Time survey (MACT)</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Gill Sans"/>
                <a:cs typeface="Gill Sans"/>
              </a:rPr>
              <a:t>“Metal Abundances across Cosmic Time” (MACT) survey will increase sample size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MACT has obtained spectra for</a:t>
            </a:r>
            <a:r>
              <a:rPr lang="en-US" baseline="0" dirty="0" smtClean="0"/>
              <a:t> ~1900 emission-line galaxies using </a:t>
            </a:r>
            <a:r>
              <a:rPr lang="en-US" sz="1200" kern="1200" dirty="0" smtClean="0">
                <a:solidFill>
                  <a:schemeClr val="tx1"/>
                </a:solidFill>
                <a:effectLst/>
                <a:latin typeface="+mn-lt"/>
                <a:ea typeface="+mn-ea"/>
                <a:cs typeface="+mn-cs"/>
              </a:rPr>
              <a:t>the MMT and Keck in the Subaru Deep Field (SDF; </a:t>
            </a:r>
            <a:r>
              <a:rPr lang="en-US" sz="1200" kern="1200" dirty="0" err="1" smtClean="0">
                <a:solidFill>
                  <a:schemeClr val="tx1"/>
                </a:solidFill>
                <a:effectLst/>
                <a:latin typeface="+mn-lt"/>
                <a:ea typeface="+mn-ea"/>
                <a:cs typeface="+mn-cs"/>
              </a:rPr>
              <a:t>Kashikawa</a:t>
            </a:r>
            <a:r>
              <a:rPr lang="en-US" sz="1200" kern="1200" dirty="0" smtClean="0">
                <a:solidFill>
                  <a:schemeClr val="tx1"/>
                </a:solidFill>
                <a:effectLst/>
                <a:latin typeface="+mn-lt"/>
                <a:ea typeface="+mn-ea"/>
                <a:cs typeface="+mn-cs"/>
              </a:rPr>
              <a:t> et al. 2004; Ly et al. 2007). These galaxies were selected using a set of narrowband filters that detect </a:t>
            </a:r>
            <a:r>
              <a:rPr lang="en-US" sz="1200" kern="1200" dirty="0" err="1" smtClean="0">
                <a:solidFill>
                  <a:schemeClr val="tx1"/>
                </a:solidFill>
                <a:effectLst/>
                <a:latin typeface="+mn-lt"/>
                <a:ea typeface="+mn-ea"/>
                <a:cs typeface="+mn-cs"/>
              </a:rPr>
              <a:t>redshifted</a:t>
            </a:r>
            <a:r>
              <a:rPr lang="en-US" sz="1200" kern="1200" dirty="0" smtClean="0">
                <a:solidFill>
                  <a:schemeClr val="tx1"/>
                </a:solidFill>
                <a:effectLst/>
                <a:latin typeface="+mn-lt"/>
                <a:ea typeface="+mn-ea"/>
                <a:cs typeface="+mn-cs"/>
              </a:rPr>
              <a:t> nebular emission lines. The spectroscopy has detected (with signal-to-noise ratio, S/N ≥ 3) [O III]λ4363 in 66 </a:t>
            </a:r>
            <a:r>
              <a:rPr lang="en-US" sz="1200" b="1" i="1" kern="1200" dirty="0" smtClean="0">
                <a:solidFill>
                  <a:schemeClr val="tx1"/>
                </a:solidFill>
                <a:effectLst/>
                <a:latin typeface="+mn-lt"/>
                <a:ea typeface="+mn-ea"/>
                <a:cs typeface="+mn-cs"/>
              </a:rPr>
              <a:t>z </a:t>
            </a:r>
            <a:r>
              <a:rPr lang="en-US" sz="1200" kern="1200" dirty="0" smtClean="0">
                <a:solidFill>
                  <a:schemeClr val="tx1"/>
                </a:solidFill>
                <a:effectLst/>
                <a:latin typeface="+mn-lt"/>
                <a:ea typeface="+mn-ea"/>
                <a:cs typeface="+mn-cs"/>
              </a:rPr>
              <a:t>= 0.05–1 galaxies.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17</a:t>
            </a:fld>
            <a:endParaRPr lang="en-US"/>
          </a:p>
        </p:txBody>
      </p:sp>
    </p:spTree>
    <p:extLst>
      <p:ext uri="{BB962C8B-B14F-4D97-AF65-F5344CB8AC3E}">
        <p14:creationId xmlns:p14="http://schemas.microsoft.com/office/powerpoint/2010/main" val="233764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project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19</a:t>
            </a:fld>
            <a:endParaRPr lang="en-US"/>
          </a:p>
        </p:txBody>
      </p:sp>
    </p:spTree>
    <p:extLst>
      <p:ext uri="{BB962C8B-B14F-4D97-AF65-F5344CB8AC3E}">
        <p14:creationId xmlns:p14="http://schemas.microsoft.com/office/powerpoint/2010/main" val="116325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questions I was</a:t>
            </a:r>
            <a:r>
              <a:rPr lang="en-US" baseline="0" dirty="0" smtClean="0"/>
              <a:t> asked by a donor</a:t>
            </a:r>
            <a:r>
              <a:rPr lang="en-US" dirty="0" smtClean="0"/>
              <a:t> at the Galileo</a:t>
            </a:r>
            <a:r>
              <a:rPr lang="en-US" baseline="0" dirty="0" smtClean="0"/>
              <a:t> Circle Dinner was “How do you know it’s right?” </a:t>
            </a:r>
          </a:p>
          <a:p>
            <a:endParaRPr lang="en-US" baseline="0" dirty="0" smtClean="0"/>
          </a:p>
          <a:p>
            <a:r>
              <a:rPr lang="en-US" baseline="0" dirty="0" smtClean="0"/>
              <a:t>The R23 and the O32 values produced by the </a:t>
            </a:r>
            <a:r>
              <a:rPr lang="en-US" baseline="0" dirty="0" err="1" smtClean="0"/>
              <a:t>voronoi</a:t>
            </a:r>
            <a:r>
              <a:rPr lang="en-US" baseline="0" dirty="0" smtClean="0"/>
              <a:t> </a:t>
            </a:r>
            <a:r>
              <a:rPr lang="en-US" baseline="0" dirty="0" err="1" smtClean="0"/>
              <a:t>tellalation</a:t>
            </a:r>
            <a:r>
              <a:rPr lang="en-US" baseline="0" dirty="0" smtClean="0"/>
              <a:t> and the composite binning form an approximate one to one ratio which is what is expected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20</a:t>
            </a:fld>
            <a:endParaRPr lang="en-US"/>
          </a:p>
        </p:txBody>
      </p:sp>
    </p:spTree>
    <p:extLst>
      <p:ext uri="{BB962C8B-B14F-4D97-AF65-F5344CB8AC3E}">
        <p14:creationId xmlns:p14="http://schemas.microsoft.com/office/powerpoint/2010/main" val="146688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data is binned we can beginning stacking the spectra. By averaging along wavelength, we improve the signal to noise of each bin. We are also masking out mission lines from the night sky. Pictured here are two examples of individual spectra from the telescope. They are noisy and we would not be able to find an OIII4363 line.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21</a:t>
            </a:fld>
            <a:endParaRPr lang="en-US"/>
          </a:p>
        </p:txBody>
      </p:sp>
    </p:spTree>
    <p:extLst>
      <p:ext uri="{BB962C8B-B14F-4D97-AF65-F5344CB8AC3E}">
        <p14:creationId xmlns:p14="http://schemas.microsoft.com/office/powerpoint/2010/main" val="828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M82 Starburst Galaxy</a:t>
            </a:r>
            <a:r>
              <a:rPr lang="en-US" baseline="0" dirty="0" smtClean="0"/>
              <a:t> that is believed to look like the galaxies in this study.</a:t>
            </a:r>
          </a:p>
          <a:p>
            <a:endParaRPr lang="en-US" dirty="0" smtClean="0"/>
          </a:p>
          <a:p>
            <a:r>
              <a:rPr lang="en-US" dirty="0" smtClean="0"/>
              <a:t>Galaxy</a:t>
            </a:r>
            <a:r>
              <a:rPr lang="en-US" baseline="0" dirty="0" smtClean="0"/>
              <a:t> evolution is driven by physical processes such as gas accretions, star formation, and gas outflow. By knowing the gas metallicity to stellar mass correlation, we can test our theoretical models of these processes.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E49768D-9EFB-5442-A523-5BCDED19ED05}" type="slidenum">
              <a:rPr lang="en-US" smtClean="0"/>
              <a:t>2</a:t>
            </a:fld>
            <a:endParaRPr lang="en-US"/>
          </a:p>
        </p:txBody>
      </p:sp>
    </p:spTree>
    <p:extLst>
      <p:ext uri="{BB962C8B-B14F-4D97-AF65-F5344CB8AC3E}">
        <p14:creationId xmlns:p14="http://schemas.microsoft.com/office/powerpoint/2010/main" val="1288809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have our detections, we can calculate the electron temperature. The electron temperature is directly related to the energy of the gas particle. </a:t>
            </a:r>
            <a:r>
              <a:rPr lang="en-US" dirty="0" smtClean="0"/>
              <a:t>The average is around 12000K which</a:t>
            </a:r>
            <a:r>
              <a:rPr lang="en-US" baseline="0" dirty="0" smtClean="0"/>
              <a:t> is promising. The black and red points are detections from individual spectra from the DEEP2 as well as the MACT data sets. </a:t>
            </a:r>
          </a:p>
          <a:p>
            <a:endParaRPr lang="en-US" baseline="0" dirty="0" smtClean="0"/>
          </a:p>
          <a:p>
            <a:r>
              <a:rPr lang="en-US" baseline="0" dirty="0" smtClean="0"/>
              <a:t>This temperature relates to energy</a:t>
            </a:r>
          </a:p>
          <a:p>
            <a:endParaRPr lang="en-US" baseline="0" dirty="0" smtClean="0"/>
          </a:p>
          <a:p>
            <a:endParaRPr lang="en-US" baseline="0" dirty="0" smtClean="0"/>
          </a:p>
          <a:p>
            <a:r>
              <a:rPr lang="en-US" baseline="0" dirty="0" smtClean="0"/>
              <a:t>Te </a:t>
            </a:r>
            <a:r>
              <a:rPr lang="en-US" baseline="0" dirty="0" err="1" smtClean="0"/>
              <a:t>vs</a:t>
            </a:r>
            <a:r>
              <a:rPr lang="en-US" baseline="0" dirty="0" smtClean="0"/>
              <a:t> R23 and Te </a:t>
            </a:r>
            <a:r>
              <a:rPr lang="en-US" baseline="0" dirty="0" err="1" smtClean="0"/>
              <a:t>vs</a:t>
            </a:r>
            <a:r>
              <a:rPr lang="en-US" baseline="0" dirty="0" smtClean="0"/>
              <a:t> O32</a:t>
            </a:r>
          </a:p>
          <a:p>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24</a:t>
            </a:fld>
            <a:endParaRPr lang="en-US"/>
          </a:p>
        </p:txBody>
      </p:sp>
    </p:spTree>
    <p:extLst>
      <p:ext uri="{BB962C8B-B14F-4D97-AF65-F5344CB8AC3E}">
        <p14:creationId xmlns:p14="http://schemas.microsoft.com/office/powerpoint/2010/main" val="79251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calibrations of the</a:t>
            </a:r>
            <a:r>
              <a:rPr lang="en-US" baseline="0" dirty="0" smtClean="0"/>
              <a:t> gas are invalid for distant galaxies because the properties of gas behave differently at high redshift. These differences are the greatest source of uncertainty when studying galaxy evolution. </a:t>
            </a:r>
          </a:p>
          <a:p>
            <a:r>
              <a:rPr lang="en-US" baseline="0" dirty="0" smtClean="0"/>
              <a:t>As we look farther away, the differences in properties breaks local metallicity calibrations. </a:t>
            </a:r>
            <a:endParaRPr lang="en-US" baseline="0" dirty="0" smtClean="0"/>
          </a:p>
          <a:p>
            <a:r>
              <a:rPr lang="en-US" baseline="0" dirty="0" smtClean="0"/>
              <a:t>High redshift galaxies are early universe galaxies </a:t>
            </a:r>
          </a:p>
          <a:p>
            <a:r>
              <a:rPr lang="en-US" baseline="0" dirty="0" smtClean="0"/>
              <a:t>As you go towards higher redshift the galaxies star formation can increase by a lot (10%)</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3</a:t>
            </a:fld>
            <a:endParaRPr lang="en-US"/>
          </a:p>
        </p:txBody>
      </p:sp>
    </p:spTree>
    <p:extLst>
      <p:ext uri="{BB962C8B-B14F-4D97-AF65-F5344CB8AC3E}">
        <p14:creationId xmlns:p14="http://schemas.microsoft.com/office/powerpoint/2010/main" val="128880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Equilvalence</a:t>
            </a:r>
            <a:r>
              <a:rPr lang="en-US" baseline="0" dirty="0" smtClean="0"/>
              <a:t> to 100 10m telescopes (KECK)   33yds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Very little dispersion</a:t>
            </a:r>
            <a:endParaRPr lang="en-US" dirty="0" smtClean="0"/>
          </a:p>
          <a:p>
            <a:endParaRPr lang="en-US" dirty="0" smtClean="0"/>
          </a:p>
          <a:p>
            <a:r>
              <a:rPr lang="en-US" dirty="0" smtClean="0"/>
              <a:t>In</a:t>
            </a:r>
            <a:r>
              <a:rPr lang="en-US" baseline="0" dirty="0" smtClean="0"/>
              <a:t> an attempt to fix this uncertainty, we are redeveloping the strong-line calibration by detecting the oxygen III 4363 emission line in distant galaxies. This is a very weak emission line, so stacking spectra with similar strong-line diagnostics allows for better detections. The flux of this emission line is directly related to the electron temperature. The electron temperature is correlated with the gas-phase metallicity as seen in Nicholls et al 2014 paper. </a:t>
            </a:r>
            <a:endParaRPr lang="en-US" baseline="0" dirty="0" smtClean="0"/>
          </a:p>
          <a:p>
            <a:endParaRPr lang="en-US" baseline="0" dirty="0" smtClean="0"/>
          </a:p>
          <a:p>
            <a:endParaRPr lang="en-US" baseline="0" dirty="0" smtClean="0"/>
          </a:p>
          <a:p>
            <a:r>
              <a:rPr lang="en-US" baseline="0" dirty="0" smtClean="0"/>
              <a:t>Heavier elements cool by radiation and the more elements you have the faster it cools </a:t>
            </a:r>
          </a:p>
          <a:p>
            <a:r>
              <a:rPr lang="en-US" baseline="0" dirty="0" smtClean="0"/>
              <a:t>Electron temperature refers to kinetic energy</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4</a:t>
            </a:fld>
            <a:endParaRPr lang="en-US"/>
          </a:p>
        </p:txBody>
      </p:sp>
    </p:spTree>
    <p:extLst>
      <p:ext uri="{BB962C8B-B14F-4D97-AF65-F5344CB8AC3E}">
        <p14:creationId xmlns:p14="http://schemas.microsoft.com/office/powerpoint/2010/main" val="157001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Gill Sans"/>
                <a:cs typeface="Gill Sans"/>
              </a:rPr>
              <a:t>Because</a:t>
            </a:r>
            <a:r>
              <a:rPr lang="en-US" sz="1200" baseline="0" dirty="0" smtClean="0">
                <a:latin typeface="Gill Sans"/>
                <a:cs typeface="Gill Sans"/>
              </a:rPr>
              <a:t> the emission line is weak, we need a large telescope aperture and a large sample size. The DEEP2 data set is the largest spectroscopic study of low-mass galaxies.</a:t>
            </a:r>
            <a:endParaRPr lang="en-US" sz="1200" dirty="0" smtClean="0">
              <a:latin typeface="Gill Sans"/>
              <a:cs typeface="Gill Sans"/>
            </a:endParaRPr>
          </a:p>
          <a:p>
            <a:pPr marL="0" indent="0">
              <a:buNone/>
            </a:pPr>
            <a:r>
              <a:rPr lang="en-US" sz="2800" dirty="0" smtClean="0">
                <a:latin typeface="Times New Roman"/>
                <a:cs typeface="Times New Roman"/>
              </a:rPr>
              <a:t>To increase the signal-to-noise (S/N) ratio, we first begin by restricting the DEEP2 data set to galaxies with reliable measurements (S/N &gt; 3) of the strong emission lines, [OII]λ3727, Hβ, and [OIII]λ5007. </a:t>
            </a:r>
            <a:r>
              <a:rPr lang="en-US" sz="2400" dirty="0" smtClean="0">
                <a:latin typeface="Times New Roman"/>
                <a:cs typeface="Times New Roman"/>
              </a:rPr>
              <a:t>With this restriction, we have 2813 galaxy spectra</a:t>
            </a:r>
            <a:r>
              <a:rPr lang="en-US" sz="2400" baseline="0" dirty="0" smtClean="0">
                <a:latin typeface="Times New Roman"/>
                <a:cs typeface="Times New Roman"/>
              </a:rPr>
              <a:t> and now we are finding that addition restrictions will be needed to eliminate AGNs. </a:t>
            </a:r>
          </a:p>
          <a:p>
            <a:pPr marL="0" indent="0">
              <a:buNone/>
            </a:pPr>
            <a:endParaRPr lang="en-US" sz="2400" baseline="0" dirty="0" smtClean="0">
              <a:latin typeface="Times New Roman"/>
              <a:cs typeface="Times New Roman"/>
            </a:endParaRPr>
          </a:p>
          <a:p>
            <a:pPr marL="0" indent="0">
              <a:buNone/>
            </a:pPr>
            <a:r>
              <a:rPr lang="en-US" sz="2400" baseline="0" dirty="0" smtClean="0">
                <a:latin typeface="Times New Roman"/>
                <a:cs typeface="Times New Roman"/>
              </a:rPr>
              <a:t>The image of the right show hundreds of spectra after we have limited our sample size and shifted them back to the rest frame. Each horizontal line is an individual spectra. The three vertical lines are the hydrogen beta transition and two oxygen emission lines (4958, 5007). </a:t>
            </a:r>
            <a:endParaRPr lang="en-US" sz="2400" dirty="0" smtClean="0">
              <a:latin typeface="Times New Roman"/>
              <a:cs typeface="Times New Roman"/>
            </a:endParaRP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5</a:t>
            </a:fld>
            <a:endParaRPr lang="en-US"/>
          </a:p>
        </p:txBody>
      </p:sp>
    </p:spTree>
    <p:extLst>
      <p:ext uri="{BB962C8B-B14F-4D97-AF65-F5344CB8AC3E}">
        <p14:creationId xmlns:p14="http://schemas.microsoft.com/office/powerpoint/2010/main" val="157001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binning based on two strong line ratios, R23 and O32. These are calculated for each spectra based. R23 is the flux</a:t>
            </a:r>
            <a:r>
              <a:rPr lang="mr-IN" baseline="0" dirty="0" smtClean="0"/>
              <a:t>…</a:t>
            </a:r>
            <a:r>
              <a:rPr lang="en-US" baseline="0" dirty="0" smtClean="0"/>
              <a:t>.. O32 is the flux</a:t>
            </a:r>
            <a:r>
              <a:rPr lang="mr-IN" baseline="0" dirty="0" smtClean="0"/>
              <a:t>…</a:t>
            </a:r>
            <a:r>
              <a:rPr lang="en-US" baseline="0" dirty="0" smtClean="0"/>
              <a:t>.</a:t>
            </a:r>
          </a:p>
          <a:p>
            <a:r>
              <a:rPr lang="en-US" baseline="0" dirty="0" smtClean="0"/>
              <a:t>R23 and O32 are the most common strong line diagnostics used in studying galaxy evolution.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6</a:t>
            </a:fld>
            <a:endParaRPr lang="en-US"/>
          </a:p>
        </p:txBody>
      </p:sp>
    </p:spTree>
    <p:extLst>
      <p:ext uri="{BB962C8B-B14F-4D97-AF65-F5344CB8AC3E}">
        <p14:creationId xmlns:p14="http://schemas.microsoft.com/office/powerpoint/2010/main" val="116470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binning method I</a:t>
            </a:r>
            <a:r>
              <a:rPr lang="en-US" baseline="0" dirty="0" smtClean="0"/>
              <a:t> attempted utilized a uniform grid in R23 and O32. Each bin covers a set region of R23 and O32. </a:t>
            </a:r>
          </a:p>
          <a:p>
            <a:r>
              <a:rPr lang="en-US" baseline="0" dirty="0" smtClean="0"/>
              <a:t>Each hexagon represents a bin and each red dot represents a spectra. The dark blue bins have more spectra in them than the lighter shaded ones.  </a:t>
            </a:r>
          </a:p>
          <a:p>
            <a:r>
              <a:rPr lang="en-US" baseline="0" dirty="0" smtClean="0"/>
              <a:t>This method did not allow the bins to adapt based on the density of galaxies in the region. The range of the number of galaxies in each bin did not give many detections. </a:t>
            </a:r>
          </a:p>
        </p:txBody>
      </p:sp>
      <p:sp>
        <p:nvSpPr>
          <p:cNvPr id="4" name="Slide Number Placeholder 3"/>
          <p:cNvSpPr>
            <a:spLocks noGrp="1"/>
          </p:cNvSpPr>
          <p:nvPr>
            <p:ph type="sldNum" sz="quarter" idx="10"/>
          </p:nvPr>
        </p:nvSpPr>
        <p:spPr/>
        <p:txBody>
          <a:bodyPr/>
          <a:lstStyle/>
          <a:p>
            <a:fld id="{CE49768D-9EFB-5442-A523-5BCDED19ED05}" type="slidenum">
              <a:rPr lang="en-US" smtClean="0"/>
              <a:t>7</a:t>
            </a:fld>
            <a:endParaRPr lang="en-US"/>
          </a:p>
        </p:txBody>
      </p:sp>
    </p:spTree>
    <p:extLst>
      <p:ext uri="{BB962C8B-B14F-4D97-AF65-F5344CB8AC3E}">
        <p14:creationId xmlns:p14="http://schemas.microsoft.com/office/powerpoint/2010/main" val="116470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binning method utilized</a:t>
            </a:r>
            <a:r>
              <a:rPr lang="en-US" baseline="0" dirty="0" smtClean="0"/>
              <a:t> an adaptive grid developed by </a:t>
            </a:r>
            <a:r>
              <a:rPr lang="en-US" baseline="0" dirty="0" err="1" smtClean="0"/>
              <a:t>Cappellari</a:t>
            </a:r>
            <a:r>
              <a:rPr lang="en-US" baseline="0" dirty="0" smtClean="0"/>
              <a:t> and Coppin (2003). It starts in the area of highest density of spectra and calculates a bin size.</a:t>
            </a:r>
            <a:endParaRPr lang="en-US" dirty="0" smtClean="0"/>
          </a:p>
          <a:p>
            <a:r>
              <a:rPr lang="en-US" dirty="0" smtClean="0"/>
              <a:t>Starts in the highest density area and moves towards</a:t>
            </a:r>
            <a:r>
              <a:rPr lang="en-US" baseline="0" dirty="0" smtClean="0"/>
              <a:t> lower densities </a:t>
            </a:r>
          </a:p>
          <a:p>
            <a:r>
              <a:rPr lang="en-US" baseline="0" dirty="0" smtClean="0"/>
              <a:t>Not good because the range of R23 and O32 values varies too much. We don’t have enough control over bins to draw any conclusions </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8</a:t>
            </a:fld>
            <a:endParaRPr lang="en-US"/>
          </a:p>
        </p:txBody>
      </p:sp>
    </p:spTree>
    <p:extLst>
      <p:ext uri="{BB962C8B-B14F-4D97-AF65-F5344CB8AC3E}">
        <p14:creationId xmlns:p14="http://schemas.microsoft.com/office/powerpoint/2010/main" val="116470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binning method I am using is a combination of the last two. </a:t>
            </a:r>
          </a:p>
          <a:p>
            <a:r>
              <a:rPr lang="en-US" baseline="0" dirty="0" smtClean="0"/>
              <a:t>First, we sort and bin the data based on its R23 values.</a:t>
            </a:r>
          </a:p>
          <a:p>
            <a:r>
              <a:rPr lang="en-US" baseline="0" dirty="0" smtClean="0"/>
              <a:t>Then divide those bins by the O32 value based on number of galaxies in each R23 bin.</a:t>
            </a:r>
            <a:endParaRPr lang="en-US" dirty="0"/>
          </a:p>
        </p:txBody>
      </p:sp>
      <p:sp>
        <p:nvSpPr>
          <p:cNvPr id="4" name="Slide Number Placeholder 3"/>
          <p:cNvSpPr>
            <a:spLocks noGrp="1"/>
          </p:cNvSpPr>
          <p:nvPr>
            <p:ph type="sldNum" sz="quarter" idx="10"/>
          </p:nvPr>
        </p:nvSpPr>
        <p:spPr/>
        <p:txBody>
          <a:bodyPr/>
          <a:lstStyle/>
          <a:p>
            <a:fld id="{CE49768D-9EFB-5442-A523-5BCDED19ED05}" type="slidenum">
              <a:rPr lang="en-US" smtClean="0"/>
              <a:t>9</a:t>
            </a:fld>
            <a:endParaRPr lang="en-US"/>
          </a:p>
        </p:txBody>
      </p:sp>
    </p:spTree>
    <p:extLst>
      <p:ext uri="{BB962C8B-B14F-4D97-AF65-F5344CB8AC3E}">
        <p14:creationId xmlns:p14="http://schemas.microsoft.com/office/powerpoint/2010/main" val="342163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6ADFB3-63D4-FA4B-A10C-D5860B179F89}" type="datetime1">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105971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9DF35-76F4-9C45-8E3F-7790274747B9}" type="datetime1">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90821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CF57D-68A9-9844-8CC5-F1466DD346E7}" type="datetime1">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315773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FAB99-A7BC-F24E-8838-9BEC1EAED105}" type="datetime1">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353631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73C6F-2CCD-E94C-82C0-E3AFB18A1EA8}" type="datetime1">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285921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103BA-2196-2D44-A702-C6A5633FA0E2}" type="datetime1">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37182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A68DF-9D1A-A04A-B8BF-16FC14F7DFCC}" type="datetime1">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17369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EDAB49-EEAD-5841-8BAD-A094082C8ED0}" type="datetime1">
              <a:rPr lang="en-US" smtClean="0"/>
              <a:t>4/1/19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320001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A8018-D9B0-A54A-A640-760AED90A924}" type="datetime1">
              <a:rPr lang="en-US" smtClean="0"/>
              <a:t>4/1/19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359909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88301-F5C7-1E4A-A9DE-19A89E6BCBF8}" type="datetime1">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103024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E20B4-E7A9-7941-8140-CF8D48423CAF}" type="datetime1">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65E1F-3CC0-D84A-9582-E7261824B37C}" type="slidenum">
              <a:rPr lang="en-US" smtClean="0"/>
              <a:t>‹#›</a:t>
            </a:fld>
            <a:endParaRPr lang="en-US"/>
          </a:p>
        </p:txBody>
      </p:sp>
    </p:spTree>
    <p:extLst>
      <p:ext uri="{BB962C8B-B14F-4D97-AF65-F5344CB8AC3E}">
        <p14:creationId xmlns:p14="http://schemas.microsoft.com/office/powerpoint/2010/main" val="3142314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36CF4-D622-0947-A7DC-EA3C0935699A}" type="datetime1">
              <a:rPr lang="en-US" smtClean="0"/>
              <a:t>4/1/19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65E1F-3CC0-D84A-9582-E7261824B37C}" type="slidenum">
              <a:rPr lang="en-US" smtClean="0"/>
              <a:t>‹#›</a:t>
            </a:fld>
            <a:endParaRPr lang="en-US"/>
          </a:p>
        </p:txBody>
      </p:sp>
    </p:spTree>
    <p:extLst>
      <p:ext uri="{BB962C8B-B14F-4D97-AF65-F5344CB8AC3E}">
        <p14:creationId xmlns:p14="http://schemas.microsoft.com/office/powerpoint/2010/main" val="255391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3.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5" Type="http://schemas.microsoft.com/office/2007/relationships/hdphoto" Target="../media/hdphoto1.wdp"/><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5" Type="http://schemas.microsoft.com/office/2007/relationships/hdphoto" Target="../media/hdphoto1.wdp"/><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8763"/>
            <a:ext cx="9144000" cy="2323271"/>
          </a:xfrm>
        </p:spPr>
        <p:txBody>
          <a:bodyPr>
            <a:noAutofit/>
          </a:bodyPr>
          <a:lstStyle/>
          <a:p>
            <a:r>
              <a:rPr lang="en-US" sz="3600" dirty="0" smtClean="0">
                <a:latin typeface="Times Bold"/>
                <a:cs typeface="Times Bold"/>
              </a:rPr>
              <a:t>Recalibrating Strong-Line </a:t>
            </a:r>
            <a:br>
              <a:rPr lang="en-US" sz="3600" dirty="0" smtClean="0">
                <a:latin typeface="Times Bold"/>
                <a:cs typeface="Times Bold"/>
              </a:rPr>
            </a:br>
            <a:r>
              <a:rPr lang="en-US" sz="3600" dirty="0" smtClean="0">
                <a:latin typeface="Times Bold"/>
                <a:cs typeface="Times Bold"/>
              </a:rPr>
              <a:t>Metallicity Diagnostics: </a:t>
            </a:r>
            <a:br>
              <a:rPr lang="en-US" sz="3600" dirty="0" smtClean="0">
                <a:latin typeface="Times Bold"/>
                <a:cs typeface="Times Bold"/>
              </a:rPr>
            </a:br>
            <a:r>
              <a:rPr lang="en-US" sz="3600" dirty="0" smtClean="0">
                <a:latin typeface="Times Bold"/>
                <a:cs typeface="Times Bold"/>
              </a:rPr>
              <a:t>Chemical Abundances from Composite </a:t>
            </a:r>
            <a:br>
              <a:rPr lang="en-US" sz="3600" dirty="0" smtClean="0">
                <a:latin typeface="Times Bold"/>
                <a:cs typeface="Times Bold"/>
              </a:rPr>
            </a:br>
            <a:r>
              <a:rPr lang="en-US" sz="3600" dirty="0" smtClean="0">
                <a:latin typeface="Times Bold"/>
                <a:cs typeface="Times Bold"/>
              </a:rPr>
              <a:t>Galaxy Spectra</a:t>
            </a:r>
            <a:endParaRPr lang="en-US" sz="3600" dirty="0">
              <a:latin typeface="Times Bold"/>
              <a:cs typeface="Times Bold"/>
            </a:endParaRPr>
          </a:p>
        </p:txBody>
      </p:sp>
      <p:sp>
        <p:nvSpPr>
          <p:cNvPr id="3" name="Subtitle 2"/>
          <p:cNvSpPr>
            <a:spLocks noGrp="1"/>
          </p:cNvSpPr>
          <p:nvPr>
            <p:ph type="subTitle" idx="1"/>
          </p:nvPr>
        </p:nvSpPr>
        <p:spPr>
          <a:xfrm>
            <a:off x="730455" y="3369465"/>
            <a:ext cx="8109927" cy="1752600"/>
          </a:xfrm>
        </p:spPr>
        <p:txBody>
          <a:bodyPr>
            <a:normAutofit lnSpcReduction="10000"/>
          </a:bodyPr>
          <a:lstStyle/>
          <a:p>
            <a:r>
              <a:rPr lang="en-US" sz="2400" dirty="0" smtClean="0">
                <a:solidFill>
                  <a:schemeClr val="tx1"/>
                </a:solidFill>
                <a:latin typeface="Gill Sans"/>
                <a:cs typeface="Gill Sans"/>
              </a:rPr>
              <a:t>Reagen Leimbach</a:t>
            </a:r>
          </a:p>
          <a:p>
            <a:r>
              <a:rPr lang="en-US" sz="2400" dirty="0" smtClean="0">
                <a:solidFill>
                  <a:schemeClr val="tx1"/>
                </a:solidFill>
                <a:latin typeface="Gill Sans"/>
                <a:cs typeface="Gill Sans"/>
              </a:rPr>
              <a:t>Faculty Advisor: Dr. Chun Ly;  Steward Observatory</a:t>
            </a:r>
          </a:p>
          <a:p>
            <a:r>
              <a:rPr lang="en-US" sz="2400" dirty="0" smtClean="0">
                <a:solidFill>
                  <a:schemeClr val="tx1"/>
                </a:solidFill>
                <a:latin typeface="Gill Sans"/>
                <a:cs typeface="Gill Sans"/>
              </a:rPr>
              <a:t>Space Grant Research Symposium </a:t>
            </a:r>
          </a:p>
          <a:p>
            <a:r>
              <a:rPr lang="en-US" sz="2400" dirty="0" smtClean="0">
                <a:solidFill>
                  <a:schemeClr val="tx1"/>
                </a:solidFill>
                <a:latin typeface="Gill Sans"/>
                <a:cs typeface="Gill Sans"/>
              </a:rPr>
              <a:t>April 13</a:t>
            </a:r>
            <a:r>
              <a:rPr lang="en-US" sz="2400" baseline="30000" dirty="0" smtClean="0">
                <a:solidFill>
                  <a:schemeClr val="tx1"/>
                </a:solidFill>
                <a:latin typeface="Gill Sans"/>
                <a:cs typeface="Gill Sans"/>
              </a:rPr>
              <a:t>th</a:t>
            </a:r>
            <a:r>
              <a:rPr lang="en-US" sz="2400" dirty="0" smtClean="0">
                <a:solidFill>
                  <a:schemeClr val="tx1"/>
                </a:solidFill>
                <a:latin typeface="Gill Sans"/>
                <a:cs typeface="Gill Sans"/>
              </a:rPr>
              <a:t>, 2019</a:t>
            </a:r>
            <a:endParaRPr lang="en-US" sz="2400" dirty="0">
              <a:solidFill>
                <a:schemeClr val="tx1"/>
              </a:solidFill>
              <a:latin typeface="Gill Sans"/>
              <a:cs typeface="Gill Sans"/>
            </a:endParaRPr>
          </a:p>
        </p:txBody>
      </p:sp>
      <p:pic>
        <p:nvPicPr>
          <p:cNvPr id="4" name="Picture 4" descr="ua_logo_l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5257800"/>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ZSGC_sunset"/>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43863" y="52578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nasa-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6200" y="5334000"/>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011464"/>
      </p:ext>
    </p:extLst>
  </p:cSld>
  <p:clrMapOvr>
    <a:masterClrMapping/>
  </p:clrMapOvr>
  <mc:AlternateContent xmlns:mc="http://schemas.openxmlformats.org/markup-compatibility/2006" xmlns:p14="http://schemas.microsoft.com/office/powerpoint/2010/main">
    <mc:Choice Requires="p14">
      <p:transition spd="slow" p14:dur="2000" advTm="20399"/>
    </mc:Choice>
    <mc:Fallback xmlns="">
      <p:transition xmlns:p14="http://schemas.microsoft.com/office/powerpoint/2010/main" spd="slow" advTm="20399"/>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9-04-01 at 4.28.50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6367" y="878931"/>
            <a:ext cx="7195431" cy="5322648"/>
          </a:xfrm>
          <a:prstGeom prst="rect">
            <a:avLst/>
          </a:prstGeom>
        </p:spPr>
      </p:pic>
      <p:sp>
        <p:nvSpPr>
          <p:cNvPr id="4" name="Slide Number Placeholder 3"/>
          <p:cNvSpPr>
            <a:spLocks noGrp="1"/>
          </p:cNvSpPr>
          <p:nvPr>
            <p:ph type="sldNum" sz="quarter" idx="12"/>
          </p:nvPr>
        </p:nvSpPr>
        <p:spPr/>
        <p:txBody>
          <a:bodyPr/>
          <a:lstStyle/>
          <a:p>
            <a:fld id="{DB165E1F-3CC0-D84A-9582-E7261824B37C}" type="slidenum">
              <a:rPr lang="en-US" smtClean="0"/>
              <a:t>10</a:t>
            </a:fld>
            <a:endParaRPr lang="en-US"/>
          </a:p>
        </p:txBody>
      </p:sp>
      <p:sp>
        <p:nvSpPr>
          <p:cNvPr id="6" name="TextBox 5"/>
          <p:cNvSpPr txBox="1"/>
          <p:nvPr/>
        </p:nvSpPr>
        <p:spPr>
          <a:xfrm>
            <a:off x="3808497" y="6139891"/>
            <a:ext cx="1436869" cy="369332"/>
          </a:xfrm>
          <a:prstGeom prst="rect">
            <a:avLst/>
          </a:prstGeom>
          <a:solidFill>
            <a:srgbClr val="FFFFFF"/>
          </a:solidFill>
        </p:spPr>
        <p:txBody>
          <a:bodyPr wrap="square" rtlCol="0">
            <a:spAutoFit/>
          </a:bodyPr>
          <a:lstStyle/>
          <a:p>
            <a:pPr algn="ctr"/>
            <a:r>
              <a:rPr lang="en-US" dirty="0" smtClean="0"/>
              <a:t>Log(R</a:t>
            </a:r>
            <a:r>
              <a:rPr lang="en-US" baseline="-25000" dirty="0" smtClean="0"/>
              <a:t>23</a:t>
            </a:r>
            <a:r>
              <a:rPr lang="en-US" dirty="0" smtClean="0"/>
              <a:t>)</a:t>
            </a:r>
            <a:endParaRPr lang="en-US" dirty="0"/>
          </a:p>
        </p:txBody>
      </p:sp>
      <p:sp>
        <p:nvSpPr>
          <p:cNvPr id="7" name="TextBox 6"/>
          <p:cNvSpPr txBox="1"/>
          <p:nvPr/>
        </p:nvSpPr>
        <p:spPr>
          <a:xfrm rot="16200000">
            <a:off x="431125" y="3483992"/>
            <a:ext cx="1081154" cy="369332"/>
          </a:xfrm>
          <a:prstGeom prst="rect">
            <a:avLst/>
          </a:prstGeom>
          <a:solidFill>
            <a:schemeClr val="bg1"/>
          </a:solidFill>
        </p:spPr>
        <p:txBody>
          <a:bodyPr wrap="square" rtlCol="0">
            <a:spAutoFit/>
          </a:bodyPr>
          <a:lstStyle/>
          <a:p>
            <a:pPr algn="ctr"/>
            <a:r>
              <a:rPr lang="en-US" dirty="0" smtClean="0"/>
              <a:t>Log(O</a:t>
            </a:r>
            <a:r>
              <a:rPr lang="en-US" baseline="-25000" dirty="0" smtClean="0"/>
              <a:t>32</a:t>
            </a:r>
            <a:r>
              <a:rPr lang="en-US" dirty="0" smtClean="0"/>
              <a:t>)</a:t>
            </a:r>
            <a:endParaRPr lang="en-US" dirty="0"/>
          </a:p>
        </p:txBody>
      </p:sp>
      <p:sp>
        <p:nvSpPr>
          <p:cNvPr id="8" name="TextBox 7"/>
          <p:cNvSpPr txBox="1"/>
          <p:nvPr/>
        </p:nvSpPr>
        <p:spPr>
          <a:xfrm>
            <a:off x="0" y="279809"/>
            <a:ext cx="5949994" cy="707886"/>
          </a:xfrm>
          <a:prstGeom prst="rect">
            <a:avLst/>
          </a:prstGeom>
          <a:noFill/>
        </p:spPr>
        <p:txBody>
          <a:bodyPr wrap="square" rtlCol="0">
            <a:spAutoFit/>
          </a:bodyPr>
          <a:lstStyle/>
          <a:p>
            <a:r>
              <a:rPr lang="en-US" sz="4000" dirty="0" smtClean="0">
                <a:latin typeface="Gill Sans"/>
                <a:cs typeface="Gill Sans"/>
              </a:rPr>
              <a:t>Current Binning Method</a:t>
            </a:r>
            <a:r>
              <a:rPr lang="mr-IN" sz="4000" dirty="0" smtClean="0">
                <a:latin typeface="Gill Sans"/>
                <a:cs typeface="Gill Sans"/>
              </a:rPr>
              <a:t>…</a:t>
            </a:r>
            <a:endParaRPr lang="en-US" sz="4000" dirty="0">
              <a:latin typeface="Gill Sans"/>
              <a:cs typeface="Gill Sans"/>
            </a:endParaRPr>
          </a:p>
        </p:txBody>
      </p:sp>
      <p:cxnSp>
        <p:nvCxnSpPr>
          <p:cNvPr id="10" name="Straight Connector 9"/>
          <p:cNvCxnSpPr/>
          <p:nvPr/>
        </p:nvCxnSpPr>
        <p:spPr>
          <a:xfrm>
            <a:off x="1961607" y="3718660"/>
            <a:ext cx="202465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875087" y="3128081"/>
            <a:ext cx="25658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86260" y="3519841"/>
            <a:ext cx="35000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65686" y="3317833"/>
            <a:ext cx="168282" cy="117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044561" y="878931"/>
            <a:ext cx="1370030" cy="2157878"/>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949994" y="238926"/>
            <a:ext cx="3056092" cy="830997"/>
          </a:xfrm>
          <a:prstGeom prst="rect">
            <a:avLst/>
          </a:prstGeom>
          <a:noFill/>
        </p:spPr>
        <p:txBody>
          <a:bodyPr wrap="square" rtlCol="0">
            <a:spAutoFit/>
          </a:bodyPr>
          <a:lstStyle/>
          <a:p>
            <a:pPr algn="ctr"/>
            <a:r>
              <a:rPr lang="en-US" sz="2400" dirty="0" smtClean="0">
                <a:latin typeface="Gill Sans"/>
                <a:cs typeface="Gill Sans"/>
              </a:rPr>
              <a:t>O</a:t>
            </a:r>
            <a:r>
              <a:rPr lang="en-US" sz="2400" baseline="-25000" dirty="0" smtClean="0">
                <a:latin typeface="Gill Sans"/>
                <a:cs typeface="Gill Sans"/>
              </a:rPr>
              <a:t>32</a:t>
            </a:r>
            <a:r>
              <a:rPr lang="en-US" sz="2400" dirty="0" smtClean="0">
                <a:latin typeface="Gill Sans"/>
                <a:cs typeface="Gill Sans"/>
              </a:rPr>
              <a:t> division happens at different values</a:t>
            </a:r>
            <a:endParaRPr lang="en-US" sz="2400" dirty="0">
              <a:latin typeface="Gill Sans"/>
              <a:cs typeface="Gill Sans"/>
            </a:endParaRPr>
          </a:p>
        </p:txBody>
      </p:sp>
    </p:spTree>
    <p:extLst>
      <p:ext uri="{BB962C8B-B14F-4D97-AF65-F5344CB8AC3E}">
        <p14:creationId xmlns:p14="http://schemas.microsoft.com/office/powerpoint/2010/main" val="36021218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165E1F-3CC0-D84A-9582-E7261824B37C}" type="slidenum">
              <a:rPr lang="en-US" smtClean="0"/>
              <a:t>11</a:t>
            </a:fld>
            <a:endParaRPr lang="en-US"/>
          </a:p>
        </p:txBody>
      </p:sp>
      <p:pic>
        <p:nvPicPr>
          <p:cNvPr id="10" name="Picture 9" descr="Screen Shot 2019-03-24 at 11.12.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9923"/>
            <a:ext cx="4600880" cy="5334254"/>
          </a:xfrm>
          <a:prstGeom prst="rect">
            <a:avLst/>
          </a:prstGeom>
        </p:spPr>
      </p:pic>
      <p:sp>
        <p:nvSpPr>
          <p:cNvPr id="11" name="TextBox 10"/>
          <p:cNvSpPr txBox="1"/>
          <p:nvPr/>
        </p:nvSpPr>
        <p:spPr>
          <a:xfrm>
            <a:off x="281470" y="1064504"/>
            <a:ext cx="4146308" cy="461665"/>
          </a:xfrm>
          <a:prstGeom prst="rect">
            <a:avLst/>
          </a:prstGeom>
          <a:solidFill>
            <a:schemeClr val="bg1"/>
          </a:solidFill>
        </p:spPr>
        <p:txBody>
          <a:bodyPr wrap="square" rtlCol="0">
            <a:spAutoFit/>
          </a:bodyPr>
          <a:lstStyle/>
          <a:p>
            <a:r>
              <a:rPr lang="en-US" sz="2400" b="1" dirty="0" smtClean="0"/>
              <a:t>R</a:t>
            </a:r>
            <a:r>
              <a:rPr lang="en-US" sz="2400" b="1" baseline="-25000" dirty="0" smtClean="0"/>
              <a:t>23</a:t>
            </a:r>
            <a:r>
              <a:rPr lang="en-US" sz="2400" b="1" dirty="0" smtClean="0"/>
              <a:t> = 8.1, O</a:t>
            </a:r>
            <a:r>
              <a:rPr lang="en-US" sz="2400" b="1" baseline="-25000" dirty="0" smtClean="0"/>
              <a:t>32</a:t>
            </a:r>
            <a:r>
              <a:rPr lang="en-US" sz="2400" b="1" dirty="0"/>
              <a:t> </a:t>
            </a:r>
            <a:r>
              <a:rPr lang="en-US" sz="2400" b="1" dirty="0" smtClean="0"/>
              <a:t>= 2.4, N=204</a:t>
            </a:r>
            <a:endParaRPr lang="en-US" sz="2400" b="1" dirty="0"/>
          </a:p>
        </p:txBody>
      </p:sp>
      <p:sp>
        <p:nvSpPr>
          <p:cNvPr id="12" name="TextBox 11"/>
          <p:cNvSpPr txBox="1"/>
          <p:nvPr/>
        </p:nvSpPr>
        <p:spPr>
          <a:xfrm>
            <a:off x="0" y="64141"/>
            <a:ext cx="6337616" cy="707886"/>
          </a:xfrm>
          <a:prstGeom prst="rect">
            <a:avLst/>
          </a:prstGeom>
          <a:noFill/>
        </p:spPr>
        <p:txBody>
          <a:bodyPr wrap="square" rtlCol="0">
            <a:spAutoFit/>
          </a:bodyPr>
          <a:lstStyle/>
          <a:p>
            <a:r>
              <a:rPr lang="en-US" sz="4000" dirty="0" smtClean="0">
                <a:latin typeface="Gill Sans"/>
                <a:cs typeface="Gill Sans"/>
              </a:rPr>
              <a:t>Stacked Spectra</a:t>
            </a:r>
            <a:endParaRPr lang="en-US" sz="4000" dirty="0">
              <a:latin typeface="Gill Sans"/>
              <a:cs typeface="Gill Sans"/>
            </a:endParaRPr>
          </a:p>
        </p:txBody>
      </p:sp>
      <p:sp>
        <p:nvSpPr>
          <p:cNvPr id="15" name="TextBox 14"/>
          <p:cNvSpPr txBox="1"/>
          <p:nvPr/>
        </p:nvSpPr>
        <p:spPr>
          <a:xfrm>
            <a:off x="5538432" y="4009565"/>
            <a:ext cx="2692785" cy="123111"/>
          </a:xfrm>
          <a:prstGeom prst="rect">
            <a:avLst/>
          </a:prstGeom>
          <a:solidFill>
            <a:srgbClr val="FFFFFF"/>
          </a:solidFill>
        </p:spPr>
        <p:txBody>
          <a:bodyPr wrap="square" rtlCol="0">
            <a:spAutoFit/>
          </a:bodyPr>
          <a:lstStyle/>
          <a:p>
            <a:endParaRPr lang="en-US" sz="200" dirty="0"/>
          </a:p>
        </p:txBody>
      </p:sp>
      <p:sp>
        <p:nvSpPr>
          <p:cNvPr id="16" name="TextBox 15"/>
          <p:cNvSpPr txBox="1"/>
          <p:nvPr/>
        </p:nvSpPr>
        <p:spPr>
          <a:xfrm>
            <a:off x="5620744" y="5973194"/>
            <a:ext cx="2692785" cy="123111"/>
          </a:xfrm>
          <a:prstGeom prst="rect">
            <a:avLst/>
          </a:prstGeom>
          <a:solidFill>
            <a:srgbClr val="FFFFFF"/>
          </a:solidFill>
        </p:spPr>
        <p:txBody>
          <a:bodyPr wrap="square" rtlCol="0">
            <a:spAutoFit/>
          </a:bodyPr>
          <a:lstStyle/>
          <a:p>
            <a:endParaRPr lang="en-US" sz="200" dirty="0"/>
          </a:p>
        </p:txBody>
      </p:sp>
      <p:pic>
        <p:nvPicPr>
          <p:cNvPr id="5" name="Picture 4" descr="Screen Shot 2019-03-25 at 8.49.4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778" y="946812"/>
            <a:ext cx="4716221" cy="5473145"/>
          </a:xfrm>
          <a:prstGeom prst="rect">
            <a:avLst/>
          </a:prstGeom>
        </p:spPr>
      </p:pic>
      <p:sp>
        <p:nvSpPr>
          <p:cNvPr id="17" name="TextBox 16"/>
          <p:cNvSpPr txBox="1"/>
          <p:nvPr/>
        </p:nvSpPr>
        <p:spPr>
          <a:xfrm>
            <a:off x="4600880" y="972468"/>
            <a:ext cx="4543119" cy="461665"/>
          </a:xfrm>
          <a:prstGeom prst="rect">
            <a:avLst/>
          </a:prstGeom>
          <a:solidFill>
            <a:schemeClr val="bg1"/>
          </a:solidFill>
        </p:spPr>
        <p:txBody>
          <a:bodyPr wrap="square" rtlCol="0">
            <a:spAutoFit/>
          </a:bodyPr>
          <a:lstStyle/>
          <a:p>
            <a:r>
              <a:rPr lang="en-US" sz="2400" b="1" dirty="0" smtClean="0"/>
              <a:t>R</a:t>
            </a:r>
            <a:r>
              <a:rPr lang="en-US" sz="2400" b="1" baseline="-25000" dirty="0" smtClean="0"/>
              <a:t>23</a:t>
            </a:r>
            <a:r>
              <a:rPr lang="en-US" sz="2400" b="1" dirty="0" smtClean="0"/>
              <a:t> = 0.5, O</a:t>
            </a:r>
            <a:r>
              <a:rPr lang="en-US" sz="2400" b="1" baseline="-25000" dirty="0" smtClean="0"/>
              <a:t>32</a:t>
            </a:r>
            <a:r>
              <a:rPr lang="en-US" sz="2400" b="1" dirty="0"/>
              <a:t> </a:t>
            </a:r>
            <a:r>
              <a:rPr lang="en-US" sz="2400" b="1" dirty="0" smtClean="0"/>
              <a:t>= 0.4, N=200</a:t>
            </a:r>
            <a:endParaRPr lang="en-US" sz="2400" b="1" dirty="0"/>
          </a:p>
        </p:txBody>
      </p:sp>
      <p:sp>
        <p:nvSpPr>
          <p:cNvPr id="6" name="TextBox 5"/>
          <p:cNvSpPr txBox="1"/>
          <p:nvPr/>
        </p:nvSpPr>
        <p:spPr>
          <a:xfrm>
            <a:off x="51317" y="3360853"/>
            <a:ext cx="178837" cy="523220"/>
          </a:xfrm>
          <a:prstGeom prst="rect">
            <a:avLst/>
          </a:prstGeom>
          <a:solidFill>
            <a:srgbClr val="FFFFFF"/>
          </a:solidFill>
        </p:spPr>
        <p:txBody>
          <a:bodyPr wrap="square" rtlCol="0">
            <a:spAutoFit/>
          </a:bodyPr>
          <a:lstStyle/>
          <a:p>
            <a:endParaRPr lang="en-US" sz="2800" dirty="0"/>
          </a:p>
        </p:txBody>
      </p:sp>
      <p:sp>
        <p:nvSpPr>
          <p:cNvPr id="23" name="TextBox 22"/>
          <p:cNvSpPr txBox="1"/>
          <p:nvPr/>
        </p:nvSpPr>
        <p:spPr>
          <a:xfrm>
            <a:off x="4422043" y="3360853"/>
            <a:ext cx="178837" cy="523220"/>
          </a:xfrm>
          <a:prstGeom prst="rect">
            <a:avLst/>
          </a:prstGeom>
          <a:solidFill>
            <a:srgbClr val="FFFFFF"/>
          </a:solidFill>
        </p:spPr>
        <p:txBody>
          <a:bodyPr wrap="square" rtlCol="0">
            <a:spAutoFit/>
          </a:bodyPr>
          <a:lstStyle/>
          <a:p>
            <a:endParaRPr lang="en-US" sz="2800" dirty="0"/>
          </a:p>
        </p:txBody>
      </p:sp>
      <p:sp>
        <p:nvSpPr>
          <p:cNvPr id="7" name="TextBox 6"/>
          <p:cNvSpPr txBox="1"/>
          <p:nvPr/>
        </p:nvSpPr>
        <p:spPr>
          <a:xfrm>
            <a:off x="1680623" y="6210168"/>
            <a:ext cx="1513844" cy="369332"/>
          </a:xfrm>
          <a:prstGeom prst="rect">
            <a:avLst/>
          </a:prstGeom>
          <a:solidFill>
            <a:srgbClr val="FFFFFF"/>
          </a:solidFill>
        </p:spPr>
        <p:txBody>
          <a:bodyPr wrap="square" rtlCol="0">
            <a:spAutoFit/>
          </a:bodyPr>
          <a:lstStyle/>
          <a:p>
            <a:pPr algn="ctr"/>
            <a:r>
              <a:rPr lang="en-US" dirty="0" smtClean="0"/>
              <a:t>Wavelength</a:t>
            </a:r>
            <a:endParaRPr lang="en-US" dirty="0"/>
          </a:p>
        </p:txBody>
      </p:sp>
      <p:sp>
        <p:nvSpPr>
          <p:cNvPr id="24" name="TextBox 23"/>
          <p:cNvSpPr txBox="1"/>
          <p:nvPr/>
        </p:nvSpPr>
        <p:spPr>
          <a:xfrm>
            <a:off x="6143629" y="6313697"/>
            <a:ext cx="1513844" cy="369332"/>
          </a:xfrm>
          <a:prstGeom prst="rect">
            <a:avLst/>
          </a:prstGeom>
          <a:solidFill>
            <a:srgbClr val="FFFFFF"/>
          </a:solidFill>
        </p:spPr>
        <p:txBody>
          <a:bodyPr wrap="square" rtlCol="0">
            <a:spAutoFit/>
          </a:bodyPr>
          <a:lstStyle/>
          <a:p>
            <a:pPr algn="ctr"/>
            <a:r>
              <a:rPr lang="en-US" dirty="0" smtClean="0"/>
              <a:t>Wavelength</a:t>
            </a:r>
            <a:endParaRPr lang="en-US" dirty="0"/>
          </a:p>
        </p:txBody>
      </p:sp>
    </p:spTree>
    <p:custDataLst>
      <p:tags r:id="rId1"/>
    </p:custDataLst>
    <p:extLst>
      <p:ext uri="{BB962C8B-B14F-4D97-AF65-F5344CB8AC3E}">
        <p14:creationId xmlns:p14="http://schemas.microsoft.com/office/powerpoint/2010/main" val="1513430064"/>
      </p:ext>
    </p:extLst>
  </p:cSld>
  <p:clrMapOvr>
    <a:masterClrMapping/>
  </p:clrMapOvr>
  <mc:AlternateContent xmlns:mc="http://schemas.openxmlformats.org/markup-compatibility/2006" xmlns:p14="http://schemas.microsoft.com/office/powerpoint/2010/main">
    <mc:Choice Requires="p14">
      <p:transition spd="slow" p14:dur="2000" advTm="106116"/>
    </mc:Choice>
    <mc:Fallback xmlns="">
      <p:transition xmlns:p14="http://schemas.microsoft.com/office/powerpoint/2010/main" spd="slow" advTm="106116"/>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165E1F-3CC0-D84A-9582-E7261824B37C}" type="slidenum">
              <a:rPr lang="en-US" smtClean="0"/>
              <a:t>12</a:t>
            </a:fld>
            <a:endParaRPr lang="en-US"/>
          </a:p>
        </p:txBody>
      </p:sp>
      <p:sp>
        <p:nvSpPr>
          <p:cNvPr id="15" name="TextBox 14"/>
          <p:cNvSpPr txBox="1"/>
          <p:nvPr/>
        </p:nvSpPr>
        <p:spPr>
          <a:xfrm>
            <a:off x="5538432" y="4009565"/>
            <a:ext cx="2692785" cy="123111"/>
          </a:xfrm>
          <a:prstGeom prst="rect">
            <a:avLst/>
          </a:prstGeom>
          <a:solidFill>
            <a:srgbClr val="FFFFFF"/>
          </a:solidFill>
        </p:spPr>
        <p:txBody>
          <a:bodyPr wrap="square" rtlCol="0">
            <a:spAutoFit/>
          </a:bodyPr>
          <a:lstStyle/>
          <a:p>
            <a:endParaRPr lang="en-US" sz="200" dirty="0"/>
          </a:p>
        </p:txBody>
      </p:sp>
      <p:sp>
        <p:nvSpPr>
          <p:cNvPr id="16" name="TextBox 15"/>
          <p:cNvSpPr txBox="1"/>
          <p:nvPr/>
        </p:nvSpPr>
        <p:spPr>
          <a:xfrm>
            <a:off x="5620744" y="5973194"/>
            <a:ext cx="2692785" cy="123111"/>
          </a:xfrm>
          <a:prstGeom prst="rect">
            <a:avLst/>
          </a:prstGeom>
          <a:solidFill>
            <a:srgbClr val="FFFFFF"/>
          </a:solidFill>
        </p:spPr>
        <p:txBody>
          <a:bodyPr wrap="square" rtlCol="0">
            <a:spAutoFit/>
          </a:bodyPr>
          <a:lstStyle/>
          <a:p>
            <a:endParaRPr lang="en-US" sz="200" dirty="0"/>
          </a:p>
        </p:txBody>
      </p:sp>
      <p:sp>
        <p:nvSpPr>
          <p:cNvPr id="21" name="Content Placeholder 2"/>
          <p:cNvSpPr txBox="1">
            <a:spLocks/>
          </p:cNvSpPr>
          <p:nvPr/>
        </p:nvSpPr>
        <p:spPr>
          <a:xfrm>
            <a:off x="0" y="209759"/>
            <a:ext cx="9144000" cy="15216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latin typeface="Gill Sans"/>
                <a:cs typeface="Gill Sans"/>
              </a:rPr>
              <a:t>Determine the emission line fluxes with Gaussian fitting</a:t>
            </a:r>
          </a:p>
          <a:p>
            <a:pPr lvl="1"/>
            <a:r>
              <a:rPr lang="en-US" sz="3000" dirty="0" smtClean="0">
                <a:latin typeface="Gill Sans"/>
                <a:cs typeface="Gill Sans"/>
              </a:rPr>
              <a:t>Measure </a:t>
            </a:r>
            <a:r>
              <a:rPr lang="en-US" sz="3000" dirty="0" smtClean="0">
                <a:latin typeface="Gill Sans"/>
                <a:cs typeface="Gill Sans"/>
              </a:rPr>
              <a:t>signal to noise of</a:t>
            </a:r>
            <a:r>
              <a:rPr lang="en-US" sz="3000" dirty="0" smtClean="0">
                <a:latin typeface="Gill Sans"/>
                <a:cs typeface="Gill Sans"/>
              </a:rPr>
              <a:t> </a:t>
            </a:r>
            <a:r>
              <a:rPr lang="en-US" sz="3000" dirty="0" smtClean="0">
                <a:latin typeface="Gill Sans"/>
                <a:cs typeface="Gill Sans"/>
              </a:rPr>
              <a:t>[O III</a:t>
            </a:r>
            <a:r>
              <a:rPr lang="en-US" sz="3000" dirty="0" smtClean="0">
                <a:latin typeface="Gill Sans"/>
                <a:cs typeface="Gill Sans"/>
              </a:rPr>
              <a:t>]λ4363 </a:t>
            </a:r>
            <a:endParaRPr lang="en-US" sz="3000" dirty="0" smtClean="0">
              <a:latin typeface="Gill Sans"/>
              <a:cs typeface="Gill Sans"/>
            </a:endParaRPr>
          </a:p>
          <a:p>
            <a:pPr marL="0" indent="0">
              <a:buFont typeface="Arial"/>
              <a:buNone/>
            </a:pPr>
            <a:endParaRPr lang="en-US" sz="3000" dirty="0">
              <a:latin typeface="Gill Sans"/>
              <a:cs typeface="Gill Sans"/>
            </a:endParaRPr>
          </a:p>
        </p:txBody>
      </p:sp>
      <p:pic>
        <p:nvPicPr>
          <p:cNvPr id="5" name="Picture 4" descr="Screen Shot 2019-03-28 at 8.30.09 PM.png"/>
          <p:cNvPicPr>
            <a:picLocks noChangeAspect="1"/>
          </p:cNvPicPr>
          <p:nvPr/>
        </p:nvPicPr>
        <p:blipFill rotWithShape="1">
          <a:blip r:embed="rId4">
            <a:extLst>
              <a:ext uri="{28A0092B-C50C-407E-A947-70E740481C1C}">
                <a14:useLocalDpi xmlns:a14="http://schemas.microsoft.com/office/drawing/2010/main" val="0"/>
              </a:ext>
            </a:extLst>
          </a:blip>
          <a:srcRect b="4295"/>
          <a:stretch/>
        </p:blipFill>
        <p:spPr>
          <a:xfrm>
            <a:off x="0" y="1936786"/>
            <a:ext cx="9144000" cy="4419564"/>
          </a:xfrm>
          <a:prstGeom prst="rect">
            <a:avLst/>
          </a:prstGeom>
        </p:spPr>
      </p:pic>
      <p:sp>
        <p:nvSpPr>
          <p:cNvPr id="6" name="TextBox 5"/>
          <p:cNvSpPr txBox="1"/>
          <p:nvPr/>
        </p:nvSpPr>
        <p:spPr>
          <a:xfrm>
            <a:off x="615800" y="4977141"/>
            <a:ext cx="2527350" cy="369332"/>
          </a:xfrm>
          <a:prstGeom prst="rect">
            <a:avLst/>
          </a:prstGeom>
          <a:solidFill>
            <a:srgbClr val="FFFFFF"/>
          </a:solidFill>
        </p:spPr>
        <p:txBody>
          <a:bodyPr wrap="square" rtlCol="0">
            <a:spAutoFit/>
          </a:bodyPr>
          <a:lstStyle/>
          <a:p>
            <a:pPr algn="ctr"/>
            <a:r>
              <a:rPr lang="el-GR" b="1" dirty="0" smtClean="0"/>
              <a:t>λ</a:t>
            </a:r>
            <a:r>
              <a:rPr lang="en-US" b="1" dirty="0" smtClean="0"/>
              <a:t>=3727</a:t>
            </a:r>
            <a:endParaRPr lang="en-US" b="1" dirty="0"/>
          </a:p>
        </p:txBody>
      </p:sp>
      <p:sp>
        <p:nvSpPr>
          <p:cNvPr id="18" name="TextBox 17"/>
          <p:cNvSpPr txBox="1"/>
          <p:nvPr/>
        </p:nvSpPr>
        <p:spPr>
          <a:xfrm>
            <a:off x="3706083" y="5012558"/>
            <a:ext cx="2527350" cy="369332"/>
          </a:xfrm>
          <a:prstGeom prst="rect">
            <a:avLst/>
          </a:prstGeom>
          <a:solidFill>
            <a:srgbClr val="FFFFFF"/>
          </a:solidFill>
        </p:spPr>
        <p:txBody>
          <a:bodyPr wrap="square" rtlCol="0">
            <a:spAutoFit/>
          </a:bodyPr>
          <a:lstStyle/>
          <a:p>
            <a:pPr algn="ctr"/>
            <a:r>
              <a:rPr lang="el-GR" b="1" dirty="0" smtClean="0"/>
              <a:t>λ</a:t>
            </a:r>
            <a:r>
              <a:rPr lang="en-US" b="1" dirty="0" smtClean="0"/>
              <a:t>=4363</a:t>
            </a:r>
            <a:endParaRPr lang="en-US" b="1" dirty="0"/>
          </a:p>
        </p:txBody>
      </p:sp>
      <p:sp>
        <p:nvSpPr>
          <p:cNvPr id="23" name="TextBox 22"/>
          <p:cNvSpPr txBox="1"/>
          <p:nvPr/>
        </p:nvSpPr>
        <p:spPr>
          <a:xfrm>
            <a:off x="6553200" y="4998199"/>
            <a:ext cx="2527350" cy="369332"/>
          </a:xfrm>
          <a:prstGeom prst="rect">
            <a:avLst/>
          </a:prstGeom>
          <a:solidFill>
            <a:srgbClr val="FFFFFF"/>
          </a:solidFill>
        </p:spPr>
        <p:txBody>
          <a:bodyPr wrap="square" rtlCol="0">
            <a:spAutoFit/>
          </a:bodyPr>
          <a:lstStyle/>
          <a:p>
            <a:pPr algn="ctr"/>
            <a:r>
              <a:rPr lang="el-GR" b="1" dirty="0" smtClean="0"/>
              <a:t>λ</a:t>
            </a:r>
            <a:r>
              <a:rPr lang="en-US" b="1" dirty="0" smtClean="0"/>
              <a:t>=5007</a:t>
            </a:r>
            <a:endParaRPr lang="en-US" b="1" dirty="0"/>
          </a:p>
        </p:txBody>
      </p:sp>
    </p:spTree>
    <p:custDataLst>
      <p:tags r:id="rId1"/>
    </p:custDataLst>
    <p:extLst>
      <p:ext uri="{BB962C8B-B14F-4D97-AF65-F5344CB8AC3E}">
        <p14:creationId xmlns:p14="http://schemas.microsoft.com/office/powerpoint/2010/main" val="3441343119"/>
      </p:ext>
    </p:extLst>
  </p:cSld>
  <p:clrMapOvr>
    <a:masterClrMapping/>
  </p:clrMapOvr>
  <mc:AlternateContent xmlns:mc="http://schemas.openxmlformats.org/markup-compatibility/2006" xmlns:p14="http://schemas.microsoft.com/office/powerpoint/2010/main">
    <mc:Choice Requires="p14">
      <p:transition spd="slow" p14:dur="2000" advTm="106116"/>
    </mc:Choice>
    <mc:Fallback xmlns="">
      <p:transition xmlns:p14="http://schemas.microsoft.com/office/powerpoint/2010/main" spd="slow" advTm="10611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165E1F-3CC0-D84A-9582-E7261824B37C}" type="slidenum">
              <a:rPr lang="en-US" smtClean="0"/>
              <a:t>13</a:t>
            </a:fld>
            <a:endParaRPr lang="en-US"/>
          </a:p>
        </p:txBody>
      </p:sp>
      <p:pic>
        <p:nvPicPr>
          <p:cNvPr id="5" name="Picture 4" descr="Screen Shot 2019-03-28 at 8.10.3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1300" y="0"/>
            <a:ext cx="6114479" cy="6858000"/>
          </a:xfrm>
          <a:prstGeom prst="rect">
            <a:avLst/>
          </a:prstGeom>
        </p:spPr>
      </p:pic>
      <p:sp>
        <p:nvSpPr>
          <p:cNvPr id="6" name="TextBox 5"/>
          <p:cNvSpPr txBox="1"/>
          <p:nvPr/>
        </p:nvSpPr>
        <p:spPr>
          <a:xfrm>
            <a:off x="2442408" y="5996779"/>
            <a:ext cx="5062664" cy="707886"/>
          </a:xfrm>
          <a:prstGeom prst="rect">
            <a:avLst/>
          </a:prstGeom>
          <a:solidFill>
            <a:srgbClr val="FFFFFF"/>
          </a:solidFill>
        </p:spPr>
        <p:txBody>
          <a:bodyPr wrap="square" rtlCol="0">
            <a:spAutoFit/>
          </a:bodyPr>
          <a:lstStyle/>
          <a:p>
            <a:r>
              <a:rPr lang="en-US" sz="4000" b="1" dirty="0" smtClean="0"/>
              <a:t>     </a:t>
            </a:r>
            <a:r>
              <a:rPr lang="el-GR" sz="4000" b="1" dirty="0" smtClean="0"/>
              <a:t>λ</a:t>
            </a:r>
            <a:r>
              <a:rPr lang="en-US" sz="4000" b="1" dirty="0" smtClean="0"/>
              <a:t>=4340  </a:t>
            </a:r>
            <a:r>
              <a:rPr lang="el-GR" sz="4000" b="1" dirty="0"/>
              <a:t>λ</a:t>
            </a:r>
            <a:r>
              <a:rPr lang="en-US" sz="4000" b="1" dirty="0" smtClean="0"/>
              <a:t>=4363</a:t>
            </a:r>
            <a:endParaRPr lang="en-US" sz="4000" b="1" dirty="0"/>
          </a:p>
        </p:txBody>
      </p:sp>
    </p:spTree>
    <p:extLst>
      <p:ext uri="{BB962C8B-B14F-4D97-AF65-F5344CB8AC3E}">
        <p14:creationId xmlns:p14="http://schemas.microsoft.com/office/powerpoint/2010/main" val="73684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9-03-31 at 7.14.4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823" y="994229"/>
            <a:ext cx="7582046" cy="5834160"/>
          </a:xfrm>
          <a:prstGeom prst="rect">
            <a:avLst/>
          </a:prstGeom>
        </p:spPr>
      </p:pic>
      <p:sp>
        <p:nvSpPr>
          <p:cNvPr id="4" name="Slide Number Placeholder 3"/>
          <p:cNvSpPr>
            <a:spLocks noGrp="1"/>
          </p:cNvSpPr>
          <p:nvPr>
            <p:ph type="sldNum" sz="quarter" idx="12"/>
          </p:nvPr>
        </p:nvSpPr>
        <p:spPr>
          <a:xfrm>
            <a:off x="0" y="6356350"/>
            <a:ext cx="2133600" cy="365125"/>
          </a:xfrm>
        </p:spPr>
        <p:txBody>
          <a:bodyPr/>
          <a:lstStyle/>
          <a:p>
            <a:pPr algn="l"/>
            <a:fld id="{DB165E1F-3CC0-D84A-9582-E7261824B37C}" type="slidenum">
              <a:rPr lang="en-US" smtClean="0"/>
              <a:pPr algn="l"/>
              <a:t>14</a:t>
            </a:fld>
            <a:endParaRPr lang="en-US"/>
          </a:p>
        </p:txBody>
      </p:sp>
      <p:sp>
        <p:nvSpPr>
          <p:cNvPr id="7" name="TextBox 6"/>
          <p:cNvSpPr txBox="1"/>
          <p:nvPr/>
        </p:nvSpPr>
        <p:spPr>
          <a:xfrm>
            <a:off x="0" y="218076"/>
            <a:ext cx="9143999" cy="1077218"/>
          </a:xfrm>
          <a:prstGeom prst="rect">
            <a:avLst/>
          </a:prstGeom>
          <a:solidFill>
            <a:srgbClr val="FFFFFF"/>
          </a:solidFill>
        </p:spPr>
        <p:txBody>
          <a:bodyPr wrap="square" rtlCol="0">
            <a:spAutoFit/>
          </a:bodyPr>
          <a:lstStyle/>
          <a:p>
            <a:pPr algn="ctr"/>
            <a:r>
              <a:rPr lang="en-US" sz="3200" dirty="0" smtClean="0">
                <a:latin typeface="Gill Sans"/>
                <a:cs typeface="Gill Sans"/>
              </a:rPr>
              <a:t>Once electron temperature is calculated, </a:t>
            </a:r>
            <a:r>
              <a:rPr lang="en-US" sz="3200" dirty="0" smtClean="0">
                <a:latin typeface="Gill Sans"/>
                <a:cs typeface="Gill Sans"/>
              </a:rPr>
              <a:t>we can </a:t>
            </a:r>
            <a:r>
              <a:rPr lang="en-US" sz="3200" dirty="0" smtClean="0">
                <a:latin typeface="Gill Sans"/>
                <a:cs typeface="Gill Sans"/>
              </a:rPr>
              <a:t>determine</a:t>
            </a:r>
            <a:r>
              <a:rPr lang="en-US" sz="3200" dirty="0" smtClean="0">
                <a:latin typeface="Gill Sans"/>
                <a:cs typeface="Gill Sans"/>
              </a:rPr>
              <a:t> </a:t>
            </a:r>
            <a:r>
              <a:rPr lang="en-US" sz="3200" dirty="0" smtClean="0">
                <a:latin typeface="Gill Sans"/>
                <a:cs typeface="Gill Sans"/>
              </a:rPr>
              <a:t>the metallicity. </a:t>
            </a:r>
            <a:endParaRPr lang="en-US" sz="3200" dirty="0">
              <a:latin typeface="Gill Sans"/>
              <a:cs typeface="Gill Sans"/>
            </a:endParaRPr>
          </a:p>
        </p:txBody>
      </p:sp>
      <p:sp>
        <p:nvSpPr>
          <p:cNvPr id="17" name="TextBox 16"/>
          <p:cNvSpPr txBox="1"/>
          <p:nvPr/>
        </p:nvSpPr>
        <p:spPr>
          <a:xfrm rot="16200000">
            <a:off x="-19303" y="3504097"/>
            <a:ext cx="2399057" cy="400110"/>
          </a:xfrm>
          <a:prstGeom prst="rect">
            <a:avLst/>
          </a:prstGeom>
          <a:solidFill>
            <a:srgbClr val="FFFFFF"/>
          </a:solidFill>
        </p:spPr>
        <p:txBody>
          <a:bodyPr wrap="square" rtlCol="0">
            <a:spAutoFit/>
          </a:bodyPr>
          <a:lstStyle/>
          <a:p>
            <a:pPr algn="ctr"/>
            <a:r>
              <a:rPr lang="en-US" sz="2000" dirty="0" smtClean="0"/>
              <a:t>Metallicity</a:t>
            </a:r>
            <a:endParaRPr lang="en-US" sz="2000" dirty="0"/>
          </a:p>
        </p:txBody>
      </p:sp>
      <p:sp>
        <p:nvSpPr>
          <p:cNvPr id="18" name="TextBox 17"/>
          <p:cNvSpPr txBox="1"/>
          <p:nvPr/>
        </p:nvSpPr>
        <p:spPr>
          <a:xfrm>
            <a:off x="4939236" y="6469348"/>
            <a:ext cx="733630" cy="400110"/>
          </a:xfrm>
          <a:prstGeom prst="rect">
            <a:avLst/>
          </a:prstGeom>
          <a:solidFill>
            <a:srgbClr val="FFFFFF"/>
          </a:solidFill>
        </p:spPr>
        <p:txBody>
          <a:bodyPr wrap="square" rtlCol="0">
            <a:spAutoFit/>
          </a:bodyPr>
          <a:lstStyle/>
          <a:p>
            <a:pPr algn="ctr"/>
            <a:r>
              <a:rPr lang="en-US" sz="2000" dirty="0" smtClean="0"/>
              <a:t>R</a:t>
            </a:r>
            <a:r>
              <a:rPr lang="en-US" sz="2000" baseline="-25000" dirty="0" smtClean="0"/>
              <a:t>23</a:t>
            </a:r>
            <a:endParaRPr lang="en-US" sz="2000" dirty="0"/>
          </a:p>
        </p:txBody>
      </p:sp>
      <p:sp>
        <p:nvSpPr>
          <p:cNvPr id="2" name="Rectangle 1"/>
          <p:cNvSpPr/>
          <p:nvPr/>
        </p:nvSpPr>
        <p:spPr>
          <a:xfrm>
            <a:off x="2099068" y="5708319"/>
            <a:ext cx="384875" cy="3078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2082" y="4321397"/>
            <a:ext cx="384875" cy="3078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475157" y="3869365"/>
            <a:ext cx="384875" cy="3078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4338631" y="1767005"/>
            <a:ext cx="2668470" cy="3386881"/>
          </a:xfrm>
          <a:custGeom>
            <a:avLst/>
            <a:gdLst>
              <a:gd name="connsiteX0" fmla="*/ 0 w 2668470"/>
              <a:gd name="connsiteY0" fmla="*/ 3386881 h 3386881"/>
              <a:gd name="connsiteX1" fmla="*/ 64146 w 2668470"/>
              <a:gd name="connsiteY1" fmla="*/ 3284259 h 3386881"/>
              <a:gd name="connsiteX2" fmla="*/ 102634 w 2668470"/>
              <a:gd name="connsiteY2" fmla="*/ 3258604 h 3386881"/>
              <a:gd name="connsiteX3" fmla="*/ 205267 w 2668470"/>
              <a:gd name="connsiteY3" fmla="*/ 3181638 h 3386881"/>
              <a:gd name="connsiteX4" fmla="*/ 243755 w 2668470"/>
              <a:gd name="connsiteY4" fmla="*/ 3168810 h 3386881"/>
              <a:gd name="connsiteX5" fmla="*/ 282242 w 2668470"/>
              <a:gd name="connsiteY5" fmla="*/ 3143155 h 3386881"/>
              <a:gd name="connsiteX6" fmla="*/ 307900 w 2668470"/>
              <a:gd name="connsiteY6" fmla="*/ 3117499 h 3386881"/>
              <a:gd name="connsiteX7" fmla="*/ 346388 w 2668470"/>
              <a:gd name="connsiteY7" fmla="*/ 3104672 h 3386881"/>
              <a:gd name="connsiteX8" fmla="*/ 449022 w 2668470"/>
              <a:gd name="connsiteY8" fmla="*/ 3027706 h 3386881"/>
              <a:gd name="connsiteX9" fmla="*/ 487509 w 2668470"/>
              <a:gd name="connsiteY9" fmla="*/ 3014878 h 3386881"/>
              <a:gd name="connsiteX10" fmla="*/ 590143 w 2668470"/>
              <a:gd name="connsiteY10" fmla="*/ 2937912 h 3386881"/>
              <a:gd name="connsiteX11" fmla="*/ 679947 w 2668470"/>
              <a:gd name="connsiteY11" fmla="*/ 2899429 h 3386881"/>
              <a:gd name="connsiteX12" fmla="*/ 718434 w 2668470"/>
              <a:gd name="connsiteY12" fmla="*/ 2873773 h 3386881"/>
              <a:gd name="connsiteX13" fmla="*/ 795409 w 2668470"/>
              <a:gd name="connsiteY13" fmla="*/ 2848118 h 3386881"/>
              <a:gd name="connsiteX14" fmla="*/ 859555 w 2668470"/>
              <a:gd name="connsiteY14" fmla="*/ 2809635 h 3386881"/>
              <a:gd name="connsiteX15" fmla="*/ 923701 w 2668470"/>
              <a:gd name="connsiteY15" fmla="*/ 2771152 h 3386881"/>
              <a:gd name="connsiteX16" fmla="*/ 987847 w 2668470"/>
              <a:gd name="connsiteY16" fmla="*/ 2732669 h 3386881"/>
              <a:gd name="connsiteX17" fmla="*/ 1013506 w 2668470"/>
              <a:gd name="connsiteY17" fmla="*/ 2707013 h 3386881"/>
              <a:gd name="connsiteX18" fmla="*/ 1051993 w 2668470"/>
              <a:gd name="connsiteY18" fmla="*/ 2694186 h 3386881"/>
              <a:gd name="connsiteX19" fmla="*/ 1103310 w 2668470"/>
              <a:gd name="connsiteY19" fmla="*/ 2668530 h 3386881"/>
              <a:gd name="connsiteX20" fmla="*/ 1141797 w 2668470"/>
              <a:gd name="connsiteY20" fmla="*/ 2642875 h 3386881"/>
              <a:gd name="connsiteX21" fmla="*/ 1167456 w 2668470"/>
              <a:gd name="connsiteY21" fmla="*/ 2617220 h 3386881"/>
              <a:gd name="connsiteX22" fmla="*/ 1205943 w 2668470"/>
              <a:gd name="connsiteY22" fmla="*/ 2604392 h 3386881"/>
              <a:gd name="connsiteX23" fmla="*/ 1295748 w 2668470"/>
              <a:gd name="connsiteY23" fmla="*/ 2540254 h 3386881"/>
              <a:gd name="connsiteX24" fmla="*/ 1372723 w 2668470"/>
              <a:gd name="connsiteY24" fmla="*/ 2501771 h 3386881"/>
              <a:gd name="connsiteX25" fmla="*/ 1411210 w 2668470"/>
              <a:gd name="connsiteY25" fmla="*/ 2476115 h 3386881"/>
              <a:gd name="connsiteX26" fmla="*/ 1449698 w 2668470"/>
              <a:gd name="connsiteY26" fmla="*/ 2463287 h 3386881"/>
              <a:gd name="connsiteX27" fmla="*/ 1526673 w 2668470"/>
              <a:gd name="connsiteY27" fmla="*/ 2411977 h 3386881"/>
              <a:gd name="connsiteX28" fmla="*/ 1603648 w 2668470"/>
              <a:gd name="connsiteY28" fmla="*/ 2373494 h 3386881"/>
              <a:gd name="connsiteX29" fmla="*/ 1642136 w 2668470"/>
              <a:gd name="connsiteY29" fmla="*/ 2360666 h 3386881"/>
              <a:gd name="connsiteX30" fmla="*/ 1680623 w 2668470"/>
              <a:gd name="connsiteY30" fmla="*/ 2335011 h 3386881"/>
              <a:gd name="connsiteX31" fmla="*/ 1719111 w 2668470"/>
              <a:gd name="connsiteY31" fmla="*/ 2322183 h 3386881"/>
              <a:gd name="connsiteX32" fmla="*/ 1757598 w 2668470"/>
              <a:gd name="connsiteY32" fmla="*/ 2296528 h 3386881"/>
              <a:gd name="connsiteX33" fmla="*/ 1821744 w 2668470"/>
              <a:gd name="connsiteY33" fmla="*/ 2245217 h 3386881"/>
              <a:gd name="connsiteX34" fmla="*/ 1860232 w 2668470"/>
              <a:gd name="connsiteY34" fmla="*/ 2232389 h 3386881"/>
              <a:gd name="connsiteX35" fmla="*/ 1898719 w 2668470"/>
              <a:gd name="connsiteY35" fmla="*/ 2206734 h 3386881"/>
              <a:gd name="connsiteX36" fmla="*/ 1937207 w 2668470"/>
              <a:gd name="connsiteY36" fmla="*/ 2193906 h 3386881"/>
              <a:gd name="connsiteX37" fmla="*/ 1975694 w 2668470"/>
              <a:gd name="connsiteY37" fmla="*/ 2168251 h 3386881"/>
              <a:gd name="connsiteX38" fmla="*/ 2027011 w 2668470"/>
              <a:gd name="connsiteY38" fmla="*/ 2142595 h 3386881"/>
              <a:gd name="connsiteX39" fmla="*/ 2103986 w 2668470"/>
              <a:gd name="connsiteY39" fmla="*/ 2091285 h 3386881"/>
              <a:gd name="connsiteX40" fmla="*/ 2142474 w 2668470"/>
              <a:gd name="connsiteY40" fmla="*/ 2078457 h 3386881"/>
              <a:gd name="connsiteX41" fmla="*/ 2180961 w 2668470"/>
              <a:gd name="connsiteY41" fmla="*/ 2052802 h 3386881"/>
              <a:gd name="connsiteX42" fmla="*/ 2257936 w 2668470"/>
              <a:gd name="connsiteY42" fmla="*/ 2027146 h 3386881"/>
              <a:gd name="connsiteX43" fmla="*/ 2283595 w 2668470"/>
              <a:gd name="connsiteY43" fmla="*/ 2001491 h 3386881"/>
              <a:gd name="connsiteX44" fmla="*/ 2360570 w 2668470"/>
              <a:gd name="connsiteY44" fmla="*/ 1950180 h 3386881"/>
              <a:gd name="connsiteX45" fmla="*/ 2424716 w 2668470"/>
              <a:gd name="connsiteY45" fmla="*/ 1873214 h 3386881"/>
              <a:gd name="connsiteX46" fmla="*/ 2488862 w 2668470"/>
              <a:gd name="connsiteY46" fmla="*/ 1809076 h 3386881"/>
              <a:gd name="connsiteX47" fmla="*/ 2540178 w 2668470"/>
              <a:gd name="connsiteY47" fmla="*/ 1744937 h 3386881"/>
              <a:gd name="connsiteX48" fmla="*/ 2578666 w 2668470"/>
              <a:gd name="connsiteY48" fmla="*/ 1719282 h 3386881"/>
              <a:gd name="connsiteX49" fmla="*/ 2604324 w 2668470"/>
              <a:gd name="connsiteY49" fmla="*/ 1680799 h 3386881"/>
              <a:gd name="connsiteX50" fmla="*/ 2655641 w 2668470"/>
              <a:gd name="connsiteY50" fmla="*/ 1616660 h 3386881"/>
              <a:gd name="connsiteX51" fmla="*/ 2668470 w 2668470"/>
              <a:gd name="connsiteY51" fmla="*/ 1565350 h 3386881"/>
              <a:gd name="connsiteX52" fmla="*/ 2642812 w 2668470"/>
              <a:gd name="connsiteY52" fmla="*/ 1308796 h 3386881"/>
              <a:gd name="connsiteX53" fmla="*/ 2617153 w 2668470"/>
              <a:gd name="connsiteY53" fmla="*/ 1231830 h 3386881"/>
              <a:gd name="connsiteX54" fmla="*/ 2565837 w 2668470"/>
              <a:gd name="connsiteY54" fmla="*/ 1154864 h 3386881"/>
              <a:gd name="connsiteX55" fmla="*/ 2514520 w 2668470"/>
              <a:gd name="connsiteY55" fmla="*/ 1052242 h 3386881"/>
              <a:gd name="connsiteX56" fmla="*/ 2476032 w 2668470"/>
              <a:gd name="connsiteY56" fmla="*/ 975276 h 3386881"/>
              <a:gd name="connsiteX57" fmla="*/ 2411886 w 2668470"/>
              <a:gd name="connsiteY57" fmla="*/ 911138 h 3386881"/>
              <a:gd name="connsiteX58" fmla="*/ 2386228 w 2668470"/>
              <a:gd name="connsiteY58" fmla="*/ 885482 h 3386881"/>
              <a:gd name="connsiteX59" fmla="*/ 2347741 w 2668470"/>
              <a:gd name="connsiteY59" fmla="*/ 834172 h 3386881"/>
              <a:gd name="connsiteX60" fmla="*/ 2322082 w 2668470"/>
              <a:gd name="connsiteY60" fmla="*/ 808516 h 3386881"/>
              <a:gd name="connsiteX61" fmla="*/ 2232278 w 2668470"/>
              <a:gd name="connsiteY61" fmla="*/ 693067 h 3386881"/>
              <a:gd name="connsiteX62" fmla="*/ 2193790 w 2668470"/>
              <a:gd name="connsiteY62" fmla="*/ 654584 h 3386881"/>
              <a:gd name="connsiteX63" fmla="*/ 2155303 w 2668470"/>
              <a:gd name="connsiteY63" fmla="*/ 616101 h 3386881"/>
              <a:gd name="connsiteX64" fmla="*/ 2078328 w 2668470"/>
              <a:gd name="connsiteY64" fmla="*/ 577618 h 3386881"/>
              <a:gd name="connsiteX65" fmla="*/ 2052669 w 2668470"/>
              <a:gd name="connsiteY65" fmla="*/ 551963 h 3386881"/>
              <a:gd name="connsiteX66" fmla="*/ 1962865 w 2668470"/>
              <a:gd name="connsiteY66" fmla="*/ 500652 h 3386881"/>
              <a:gd name="connsiteX67" fmla="*/ 1898719 w 2668470"/>
              <a:gd name="connsiteY67" fmla="*/ 436514 h 3386881"/>
              <a:gd name="connsiteX68" fmla="*/ 1873061 w 2668470"/>
              <a:gd name="connsiteY68" fmla="*/ 410858 h 3386881"/>
              <a:gd name="connsiteX69" fmla="*/ 1808915 w 2668470"/>
              <a:gd name="connsiteY69" fmla="*/ 346720 h 3386881"/>
              <a:gd name="connsiteX70" fmla="*/ 1757598 w 2668470"/>
              <a:gd name="connsiteY70" fmla="*/ 282581 h 3386881"/>
              <a:gd name="connsiteX71" fmla="*/ 1719111 w 2668470"/>
              <a:gd name="connsiteY71" fmla="*/ 256926 h 3386881"/>
              <a:gd name="connsiteX72" fmla="*/ 1693452 w 2668470"/>
              <a:gd name="connsiteY72" fmla="*/ 231271 h 3386881"/>
              <a:gd name="connsiteX73" fmla="*/ 1654965 w 2668470"/>
              <a:gd name="connsiteY73" fmla="*/ 205615 h 3386881"/>
              <a:gd name="connsiteX74" fmla="*/ 1629306 w 2668470"/>
              <a:gd name="connsiteY74" fmla="*/ 179960 h 3386881"/>
              <a:gd name="connsiteX75" fmla="*/ 1590819 w 2668470"/>
              <a:gd name="connsiteY75" fmla="*/ 167132 h 3386881"/>
              <a:gd name="connsiteX76" fmla="*/ 1526673 w 2668470"/>
              <a:gd name="connsiteY76" fmla="*/ 115822 h 3386881"/>
              <a:gd name="connsiteX77" fmla="*/ 1501014 w 2668470"/>
              <a:gd name="connsiteY77" fmla="*/ 90166 h 3386881"/>
              <a:gd name="connsiteX78" fmla="*/ 1462527 w 2668470"/>
              <a:gd name="connsiteY78" fmla="*/ 64511 h 3386881"/>
              <a:gd name="connsiteX79" fmla="*/ 1359893 w 2668470"/>
              <a:gd name="connsiteY79" fmla="*/ 372 h 3386881"/>
              <a:gd name="connsiteX80" fmla="*/ 1347064 w 2668470"/>
              <a:gd name="connsiteY80" fmla="*/ 372 h 338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668470" h="3386881">
                <a:moveTo>
                  <a:pt x="0" y="3386881"/>
                </a:moveTo>
                <a:cubicBezTo>
                  <a:pt x="21382" y="3352674"/>
                  <a:pt x="30579" y="3306634"/>
                  <a:pt x="64146" y="3284259"/>
                </a:cubicBezTo>
                <a:cubicBezTo>
                  <a:pt x="76975" y="3275707"/>
                  <a:pt x="90594" y="3268235"/>
                  <a:pt x="102634" y="3258604"/>
                </a:cubicBezTo>
                <a:cubicBezTo>
                  <a:pt x="146058" y="3223868"/>
                  <a:pt x="128526" y="3207216"/>
                  <a:pt x="205267" y="3181638"/>
                </a:cubicBezTo>
                <a:cubicBezTo>
                  <a:pt x="218096" y="3177362"/>
                  <a:pt x="231659" y="3174857"/>
                  <a:pt x="243755" y="3168810"/>
                </a:cubicBezTo>
                <a:cubicBezTo>
                  <a:pt x="257546" y="3161916"/>
                  <a:pt x="270202" y="3152786"/>
                  <a:pt x="282242" y="3143155"/>
                </a:cubicBezTo>
                <a:cubicBezTo>
                  <a:pt x="291687" y="3135600"/>
                  <a:pt x="297528" y="3123721"/>
                  <a:pt x="307900" y="3117499"/>
                </a:cubicBezTo>
                <a:cubicBezTo>
                  <a:pt x="319496" y="3110542"/>
                  <a:pt x="333559" y="3108948"/>
                  <a:pt x="346388" y="3104672"/>
                </a:cubicBezTo>
                <a:cubicBezTo>
                  <a:pt x="376784" y="3074278"/>
                  <a:pt x="405496" y="3042213"/>
                  <a:pt x="449022" y="3027706"/>
                </a:cubicBezTo>
                <a:lnTo>
                  <a:pt x="487509" y="3014878"/>
                </a:lnTo>
                <a:cubicBezTo>
                  <a:pt x="517905" y="2984484"/>
                  <a:pt x="546617" y="2952419"/>
                  <a:pt x="590143" y="2937912"/>
                </a:cubicBezTo>
                <a:cubicBezTo>
                  <a:pt x="633318" y="2923521"/>
                  <a:pt x="635563" y="2924789"/>
                  <a:pt x="679947" y="2899429"/>
                </a:cubicBezTo>
                <a:cubicBezTo>
                  <a:pt x="693334" y="2891780"/>
                  <a:pt x="704344" y="2880034"/>
                  <a:pt x="718434" y="2873773"/>
                </a:cubicBezTo>
                <a:cubicBezTo>
                  <a:pt x="743149" y="2862790"/>
                  <a:pt x="795409" y="2848118"/>
                  <a:pt x="795409" y="2848118"/>
                </a:cubicBezTo>
                <a:cubicBezTo>
                  <a:pt x="860422" y="2783115"/>
                  <a:pt x="776285" y="2859591"/>
                  <a:pt x="859555" y="2809635"/>
                </a:cubicBezTo>
                <a:cubicBezTo>
                  <a:pt x="947608" y="2756810"/>
                  <a:pt x="814671" y="2807492"/>
                  <a:pt x="923701" y="2771152"/>
                </a:cubicBezTo>
                <a:cubicBezTo>
                  <a:pt x="988717" y="2706146"/>
                  <a:pt x="904574" y="2782628"/>
                  <a:pt x="987847" y="2732669"/>
                </a:cubicBezTo>
                <a:cubicBezTo>
                  <a:pt x="998219" y="2726447"/>
                  <a:pt x="1003134" y="2713235"/>
                  <a:pt x="1013506" y="2707013"/>
                </a:cubicBezTo>
                <a:cubicBezTo>
                  <a:pt x="1025102" y="2700056"/>
                  <a:pt x="1039563" y="2699512"/>
                  <a:pt x="1051993" y="2694186"/>
                </a:cubicBezTo>
                <a:cubicBezTo>
                  <a:pt x="1069571" y="2686653"/>
                  <a:pt x="1086705" y="2678018"/>
                  <a:pt x="1103310" y="2668530"/>
                </a:cubicBezTo>
                <a:cubicBezTo>
                  <a:pt x="1116697" y="2660881"/>
                  <a:pt x="1129757" y="2652506"/>
                  <a:pt x="1141797" y="2642875"/>
                </a:cubicBezTo>
                <a:cubicBezTo>
                  <a:pt x="1151242" y="2635320"/>
                  <a:pt x="1157084" y="2623442"/>
                  <a:pt x="1167456" y="2617220"/>
                </a:cubicBezTo>
                <a:cubicBezTo>
                  <a:pt x="1179052" y="2610263"/>
                  <a:pt x="1193114" y="2608668"/>
                  <a:pt x="1205943" y="2604392"/>
                </a:cubicBezTo>
                <a:cubicBezTo>
                  <a:pt x="1266823" y="2543519"/>
                  <a:pt x="1234311" y="2560729"/>
                  <a:pt x="1295748" y="2540254"/>
                </a:cubicBezTo>
                <a:cubicBezTo>
                  <a:pt x="1406044" y="2466729"/>
                  <a:pt x="1266494" y="2554879"/>
                  <a:pt x="1372723" y="2501771"/>
                </a:cubicBezTo>
                <a:cubicBezTo>
                  <a:pt x="1386514" y="2494876"/>
                  <a:pt x="1397419" y="2483010"/>
                  <a:pt x="1411210" y="2476115"/>
                </a:cubicBezTo>
                <a:cubicBezTo>
                  <a:pt x="1423306" y="2470068"/>
                  <a:pt x="1437876" y="2469854"/>
                  <a:pt x="1449698" y="2463287"/>
                </a:cubicBezTo>
                <a:cubicBezTo>
                  <a:pt x="1476655" y="2448313"/>
                  <a:pt x="1497419" y="2421728"/>
                  <a:pt x="1526673" y="2411977"/>
                </a:cubicBezTo>
                <a:cubicBezTo>
                  <a:pt x="1623415" y="2379732"/>
                  <a:pt x="1504165" y="2423229"/>
                  <a:pt x="1603648" y="2373494"/>
                </a:cubicBezTo>
                <a:cubicBezTo>
                  <a:pt x="1615744" y="2367447"/>
                  <a:pt x="1630040" y="2366713"/>
                  <a:pt x="1642136" y="2360666"/>
                </a:cubicBezTo>
                <a:cubicBezTo>
                  <a:pt x="1655927" y="2353772"/>
                  <a:pt x="1666832" y="2341905"/>
                  <a:pt x="1680623" y="2335011"/>
                </a:cubicBezTo>
                <a:cubicBezTo>
                  <a:pt x="1692719" y="2328964"/>
                  <a:pt x="1707015" y="2328230"/>
                  <a:pt x="1719111" y="2322183"/>
                </a:cubicBezTo>
                <a:cubicBezTo>
                  <a:pt x="1732902" y="2315289"/>
                  <a:pt x="1745558" y="2306159"/>
                  <a:pt x="1757598" y="2296528"/>
                </a:cubicBezTo>
                <a:cubicBezTo>
                  <a:pt x="1797374" y="2264711"/>
                  <a:pt x="1769095" y="2271538"/>
                  <a:pt x="1821744" y="2245217"/>
                </a:cubicBezTo>
                <a:cubicBezTo>
                  <a:pt x="1833840" y="2239170"/>
                  <a:pt x="1848136" y="2238436"/>
                  <a:pt x="1860232" y="2232389"/>
                </a:cubicBezTo>
                <a:cubicBezTo>
                  <a:pt x="1874023" y="2225495"/>
                  <a:pt x="1884928" y="2213628"/>
                  <a:pt x="1898719" y="2206734"/>
                </a:cubicBezTo>
                <a:cubicBezTo>
                  <a:pt x="1910815" y="2200687"/>
                  <a:pt x="1925111" y="2199953"/>
                  <a:pt x="1937207" y="2193906"/>
                </a:cubicBezTo>
                <a:cubicBezTo>
                  <a:pt x="1950998" y="2187012"/>
                  <a:pt x="1962307" y="2175900"/>
                  <a:pt x="1975694" y="2168251"/>
                </a:cubicBezTo>
                <a:cubicBezTo>
                  <a:pt x="1992299" y="2158763"/>
                  <a:pt x="2010611" y="2152434"/>
                  <a:pt x="2027011" y="2142595"/>
                </a:cubicBezTo>
                <a:cubicBezTo>
                  <a:pt x="2053454" y="2126731"/>
                  <a:pt x="2074732" y="2101035"/>
                  <a:pt x="2103986" y="2091285"/>
                </a:cubicBezTo>
                <a:cubicBezTo>
                  <a:pt x="2116815" y="2087009"/>
                  <a:pt x="2130378" y="2084504"/>
                  <a:pt x="2142474" y="2078457"/>
                </a:cubicBezTo>
                <a:cubicBezTo>
                  <a:pt x="2156265" y="2071563"/>
                  <a:pt x="2166872" y="2059063"/>
                  <a:pt x="2180961" y="2052802"/>
                </a:cubicBezTo>
                <a:cubicBezTo>
                  <a:pt x="2205676" y="2041819"/>
                  <a:pt x="2257936" y="2027146"/>
                  <a:pt x="2257936" y="2027146"/>
                </a:cubicBezTo>
                <a:cubicBezTo>
                  <a:pt x="2266489" y="2018594"/>
                  <a:pt x="2273919" y="2008747"/>
                  <a:pt x="2283595" y="2001491"/>
                </a:cubicBezTo>
                <a:cubicBezTo>
                  <a:pt x="2308265" y="1982991"/>
                  <a:pt x="2360570" y="1950180"/>
                  <a:pt x="2360570" y="1950180"/>
                </a:cubicBezTo>
                <a:cubicBezTo>
                  <a:pt x="2424273" y="1854635"/>
                  <a:pt x="2342399" y="1971982"/>
                  <a:pt x="2424716" y="1873214"/>
                </a:cubicBezTo>
                <a:cubicBezTo>
                  <a:pt x="2478172" y="1809075"/>
                  <a:pt x="2418300" y="1856111"/>
                  <a:pt x="2488862" y="1809076"/>
                </a:cubicBezTo>
                <a:cubicBezTo>
                  <a:pt x="2507912" y="1780504"/>
                  <a:pt x="2514065" y="1765825"/>
                  <a:pt x="2540178" y="1744937"/>
                </a:cubicBezTo>
                <a:cubicBezTo>
                  <a:pt x="2552218" y="1735306"/>
                  <a:pt x="2565837" y="1727834"/>
                  <a:pt x="2578666" y="1719282"/>
                </a:cubicBezTo>
                <a:cubicBezTo>
                  <a:pt x="2587219" y="1706454"/>
                  <a:pt x="2594692" y="1692837"/>
                  <a:pt x="2604324" y="1680799"/>
                </a:cubicBezTo>
                <a:cubicBezTo>
                  <a:pt x="2677445" y="1589408"/>
                  <a:pt x="2576671" y="1735103"/>
                  <a:pt x="2655641" y="1616660"/>
                </a:cubicBezTo>
                <a:cubicBezTo>
                  <a:pt x="2659917" y="1599557"/>
                  <a:pt x="2668470" y="1582980"/>
                  <a:pt x="2668470" y="1565350"/>
                </a:cubicBezTo>
                <a:cubicBezTo>
                  <a:pt x="2668470" y="1503520"/>
                  <a:pt x="2663406" y="1384296"/>
                  <a:pt x="2642812" y="1308796"/>
                </a:cubicBezTo>
                <a:cubicBezTo>
                  <a:pt x="2635696" y="1282706"/>
                  <a:pt x="2632155" y="1254331"/>
                  <a:pt x="2617153" y="1231830"/>
                </a:cubicBezTo>
                <a:cubicBezTo>
                  <a:pt x="2600048" y="1206175"/>
                  <a:pt x="2575589" y="1184116"/>
                  <a:pt x="2565837" y="1154864"/>
                </a:cubicBezTo>
                <a:cubicBezTo>
                  <a:pt x="2536353" y="1066424"/>
                  <a:pt x="2559301" y="1097020"/>
                  <a:pt x="2514520" y="1052242"/>
                </a:cubicBezTo>
                <a:cubicBezTo>
                  <a:pt x="2502407" y="1015908"/>
                  <a:pt x="2502816" y="1005882"/>
                  <a:pt x="2476032" y="975276"/>
                </a:cubicBezTo>
                <a:cubicBezTo>
                  <a:pt x="2456119" y="952522"/>
                  <a:pt x="2433268" y="932517"/>
                  <a:pt x="2411886" y="911138"/>
                </a:cubicBezTo>
                <a:cubicBezTo>
                  <a:pt x="2403333" y="902586"/>
                  <a:pt x="2393485" y="895157"/>
                  <a:pt x="2386228" y="885482"/>
                </a:cubicBezTo>
                <a:cubicBezTo>
                  <a:pt x="2373399" y="868379"/>
                  <a:pt x="2361429" y="850596"/>
                  <a:pt x="2347741" y="834172"/>
                </a:cubicBezTo>
                <a:cubicBezTo>
                  <a:pt x="2339997" y="824881"/>
                  <a:pt x="2328792" y="818579"/>
                  <a:pt x="2322082" y="808516"/>
                </a:cubicBezTo>
                <a:cubicBezTo>
                  <a:pt x="2243718" y="690984"/>
                  <a:pt x="2371903" y="832675"/>
                  <a:pt x="2232278" y="693067"/>
                </a:cubicBezTo>
                <a:lnTo>
                  <a:pt x="2193790" y="654584"/>
                </a:lnTo>
                <a:cubicBezTo>
                  <a:pt x="2180961" y="641756"/>
                  <a:pt x="2172514" y="621837"/>
                  <a:pt x="2155303" y="616101"/>
                </a:cubicBezTo>
                <a:cubicBezTo>
                  <a:pt x="2114652" y="602552"/>
                  <a:pt x="2113857" y="606037"/>
                  <a:pt x="2078328" y="577618"/>
                </a:cubicBezTo>
                <a:cubicBezTo>
                  <a:pt x="2068883" y="570063"/>
                  <a:pt x="2062733" y="558671"/>
                  <a:pt x="2052669" y="551963"/>
                </a:cubicBezTo>
                <a:cubicBezTo>
                  <a:pt x="2002961" y="518828"/>
                  <a:pt x="2004851" y="537385"/>
                  <a:pt x="1962865" y="500652"/>
                </a:cubicBezTo>
                <a:cubicBezTo>
                  <a:pt x="1940108" y="480742"/>
                  <a:pt x="1920101" y="457893"/>
                  <a:pt x="1898719" y="436514"/>
                </a:cubicBezTo>
                <a:cubicBezTo>
                  <a:pt x="1890166" y="427962"/>
                  <a:pt x="1879771" y="420921"/>
                  <a:pt x="1873061" y="410858"/>
                </a:cubicBezTo>
                <a:cubicBezTo>
                  <a:pt x="1838849" y="359547"/>
                  <a:pt x="1860231" y="380926"/>
                  <a:pt x="1808915" y="346720"/>
                </a:cubicBezTo>
                <a:cubicBezTo>
                  <a:pt x="1789862" y="318144"/>
                  <a:pt x="1783714" y="303471"/>
                  <a:pt x="1757598" y="282581"/>
                </a:cubicBezTo>
                <a:cubicBezTo>
                  <a:pt x="1745558" y="272950"/>
                  <a:pt x="1731151" y="266557"/>
                  <a:pt x="1719111" y="256926"/>
                </a:cubicBezTo>
                <a:cubicBezTo>
                  <a:pt x="1709666" y="249371"/>
                  <a:pt x="1702897" y="238826"/>
                  <a:pt x="1693452" y="231271"/>
                </a:cubicBezTo>
                <a:cubicBezTo>
                  <a:pt x="1681412" y="221640"/>
                  <a:pt x="1667005" y="215246"/>
                  <a:pt x="1654965" y="205615"/>
                </a:cubicBezTo>
                <a:cubicBezTo>
                  <a:pt x="1645520" y="198060"/>
                  <a:pt x="1639678" y="186182"/>
                  <a:pt x="1629306" y="179960"/>
                </a:cubicBezTo>
                <a:cubicBezTo>
                  <a:pt x="1617710" y="173003"/>
                  <a:pt x="1603648" y="171408"/>
                  <a:pt x="1590819" y="167132"/>
                </a:cubicBezTo>
                <a:cubicBezTo>
                  <a:pt x="1528860" y="105183"/>
                  <a:pt x="1607599" y="180555"/>
                  <a:pt x="1526673" y="115822"/>
                </a:cubicBezTo>
                <a:cubicBezTo>
                  <a:pt x="1517228" y="108267"/>
                  <a:pt x="1510459" y="97721"/>
                  <a:pt x="1501014" y="90166"/>
                </a:cubicBezTo>
                <a:cubicBezTo>
                  <a:pt x="1488974" y="80535"/>
                  <a:pt x="1474234" y="74544"/>
                  <a:pt x="1462527" y="64511"/>
                </a:cubicBezTo>
                <a:cubicBezTo>
                  <a:pt x="1392682" y="4650"/>
                  <a:pt x="1439095" y="16211"/>
                  <a:pt x="1359893" y="372"/>
                </a:cubicBezTo>
                <a:cubicBezTo>
                  <a:pt x="1355700" y="-467"/>
                  <a:pt x="1351340" y="372"/>
                  <a:pt x="1347064" y="372"/>
                </a:cubicBezTo>
              </a:path>
            </a:pathLst>
          </a:custGeom>
          <a:ln>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86864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9-03-31 at 7.13.0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044" y="670631"/>
            <a:ext cx="7788755" cy="5855990"/>
          </a:xfrm>
          <a:prstGeom prst="rect">
            <a:avLst/>
          </a:prstGeom>
        </p:spPr>
      </p:pic>
      <p:sp>
        <p:nvSpPr>
          <p:cNvPr id="4" name="Slide Number Placeholder 3"/>
          <p:cNvSpPr>
            <a:spLocks noGrp="1"/>
          </p:cNvSpPr>
          <p:nvPr>
            <p:ph type="sldNum" sz="quarter" idx="12"/>
          </p:nvPr>
        </p:nvSpPr>
        <p:spPr/>
        <p:txBody>
          <a:bodyPr/>
          <a:lstStyle/>
          <a:p>
            <a:fld id="{DB165E1F-3CC0-D84A-9582-E7261824B37C}" type="slidenum">
              <a:rPr lang="en-US" smtClean="0"/>
              <a:t>15</a:t>
            </a:fld>
            <a:endParaRPr lang="en-US"/>
          </a:p>
        </p:txBody>
      </p:sp>
      <p:sp>
        <p:nvSpPr>
          <p:cNvPr id="6" name="TextBox 5"/>
          <p:cNvSpPr txBox="1"/>
          <p:nvPr/>
        </p:nvSpPr>
        <p:spPr>
          <a:xfrm>
            <a:off x="3874413" y="6352143"/>
            <a:ext cx="2065499" cy="369332"/>
          </a:xfrm>
          <a:prstGeom prst="rect">
            <a:avLst/>
          </a:prstGeom>
          <a:solidFill>
            <a:srgbClr val="FFFFFF"/>
          </a:solidFill>
        </p:spPr>
        <p:txBody>
          <a:bodyPr wrap="square" rtlCol="0">
            <a:spAutoFit/>
          </a:bodyPr>
          <a:lstStyle/>
          <a:p>
            <a:pPr algn="ctr"/>
            <a:r>
              <a:rPr lang="en-US" dirty="0" smtClean="0"/>
              <a:t>Log(R</a:t>
            </a:r>
            <a:r>
              <a:rPr lang="en-US" baseline="-25000" dirty="0" smtClean="0"/>
              <a:t>23</a:t>
            </a:r>
            <a:r>
              <a:rPr lang="en-US" dirty="0" smtClean="0"/>
              <a:t>) </a:t>
            </a:r>
            <a:endParaRPr lang="en-US" dirty="0"/>
          </a:p>
        </p:txBody>
      </p:sp>
      <p:sp>
        <p:nvSpPr>
          <p:cNvPr id="7" name="TextBox 6"/>
          <p:cNvSpPr txBox="1"/>
          <p:nvPr/>
        </p:nvSpPr>
        <p:spPr>
          <a:xfrm rot="16200000">
            <a:off x="-531052" y="3089040"/>
            <a:ext cx="2488861" cy="369332"/>
          </a:xfrm>
          <a:prstGeom prst="rect">
            <a:avLst/>
          </a:prstGeom>
          <a:noFill/>
        </p:spPr>
        <p:txBody>
          <a:bodyPr wrap="square" rtlCol="0">
            <a:spAutoFit/>
          </a:bodyPr>
          <a:lstStyle/>
          <a:p>
            <a:pPr algn="ctr"/>
            <a:r>
              <a:rPr lang="en-US" dirty="0" smtClean="0"/>
              <a:t>12+log(O/H)*T</a:t>
            </a:r>
            <a:r>
              <a:rPr lang="en-US" baseline="-25000" dirty="0" smtClean="0"/>
              <a:t>e</a:t>
            </a:r>
            <a:endParaRPr lang="en-US" dirty="0"/>
          </a:p>
        </p:txBody>
      </p:sp>
      <p:sp>
        <p:nvSpPr>
          <p:cNvPr id="8" name="TextBox 7"/>
          <p:cNvSpPr txBox="1"/>
          <p:nvPr/>
        </p:nvSpPr>
        <p:spPr>
          <a:xfrm>
            <a:off x="243754" y="115449"/>
            <a:ext cx="3053346" cy="461665"/>
          </a:xfrm>
          <a:prstGeom prst="rect">
            <a:avLst/>
          </a:prstGeom>
          <a:noFill/>
        </p:spPr>
        <p:txBody>
          <a:bodyPr wrap="square" rtlCol="0">
            <a:spAutoFit/>
          </a:bodyPr>
          <a:lstStyle/>
          <a:p>
            <a:r>
              <a:rPr lang="nb-NO" sz="2400" dirty="0">
                <a:latin typeface="Gill Sans"/>
                <a:cs typeface="Gill Sans"/>
              </a:rPr>
              <a:t>Jiang et al. (2018)</a:t>
            </a:r>
            <a:endParaRPr lang="en-US" sz="2400" dirty="0">
              <a:latin typeface="Gill Sans"/>
              <a:cs typeface="Gill Sans"/>
            </a:endParaRPr>
          </a:p>
        </p:txBody>
      </p:sp>
      <p:sp>
        <p:nvSpPr>
          <p:cNvPr id="2" name="Rectangle 1"/>
          <p:cNvSpPr/>
          <p:nvPr/>
        </p:nvSpPr>
        <p:spPr>
          <a:xfrm>
            <a:off x="1821744" y="5490248"/>
            <a:ext cx="359217" cy="4104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45107" y="3526080"/>
            <a:ext cx="359217" cy="4104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 name="Rectangle 2"/>
          <p:cNvSpPr/>
          <p:nvPr/>
        </p:nvSpPr>
        <p:spPr>
          <a:xfrm>
            <a:off x="3579342" y="2219189"/>
            <a:ext cx="295071" cy="2950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62329" y="3128422"/>
            <a:ext cx="295071" cy="2950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9578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165E1F-3CC0-D84A-9582-E7261824B37C}" type="slidenum">
              <a:rPr lang="en-US" smtClean="0"/>
              <a:t>16</a:t>
            </a:fld>
            <a:endParaRPr lang="en-US"/>
          </a:p>
        </p:txBody>
      </p:sp>
      <p:pic>
        <p:nvPicPr>
          <p:cNvPr id="5" name="Picture 4" descr="Screen Shot 2019-03-26 at 7.49.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869"/>
            <a:ext cx="9144000" cy="4686096"/>
          </a:xfrm>
          <a:prstGeom prst="rect">
            <a:avLst/>
          </a:prstGeom>
        </p:spPr>
      </p:pic>
      <p:sp>
        <p:nvSpPr>
          <p:cNvPr id="6" name="TextBox 5"/>
          <p:cNvSpPr txBox="1"/>
          <p:nvPr/>
        </p:nvSpPr>
        <p:spPr>
          <a:xfrm>
            <a:off x="115462" y="646462"/>
            <a:ext cx="2860908" cy="461665"/>
          </a:xfrm>
          <a:prstGeom prst="rect">
            <a:avLst/>
          </a:prstGeom>
          <a:noFill/>
        </p:spPr>
        <p:txBody>
          <a:bodyPr wrap="square" rtlCol="0">
            <a:spAutoFit/>
          </a:bodyPr>
          <a:lstStyle/>
          <a:p>
            <a:r>
              <a:rPr lang="en-US" sz="2400" dirty="0" err="1" smtClean="0">
                <a:latin typeface="Gill Sans"/>
                <a:cs typeface="Gill Sans"/>
              </a:rPr>
              <a:t>Bian</a:t>
            </a:r>
            <a:r>
              <a:rPr lang="en-US" sz="2400" dirty="0" smtClean="0">
                <a:latin typeface="Gill Sans"/>
                <a:cs typeface="Gill Sans"/>
              </a:rPr>
              <a:t> et al. 2018</a:t>
            </a:r>
            <a:endParaRPr lang="en-US" sz="2400" dirty="0">
              <a:latin typeface="Gill Sans"/>
              <a:cs typeface="Gill Sans"/>
            </a:endParaRPr>
          </a:p>
        </p:txBody>
      </p:sp>
      <p:sp>
        <p:nvSpPr>
          <p:cNvPr id="7" name="TextBox 6"/>
          <p:cNvSpPr txBox="1"/>
          <p:nvPr/>
        </p:nvSpPr>
        <p:spPr>
          <a:xfrm>
            <a:off x="1950036" y="5409773"/>
            <a:ext cx="1436869" cy="369332"/>
          </a:xfrm>
          <a:prstGeom prst="rect">
            <a:avLst/>
          </a:prstGeom>
          <a:solidFill>
            <a:srgbClr val="FFFFFF"/>
          </a:solidFill>
        </p:spPr>
        <p:txBody>
          <a:bodyPr wrap="square" rtlCol="0">
            <a:spAutoFit/>
          </a:bodyPr>
          <a:lstStyle/>
          <a:p>
            <a:pPr algn="ctr"/>
            <a:r>
              <a:rPr lang="en-US" dirty="0" smtClean="0"/>
              <a:t>Log(R</a:t>
            </a:r>
            <a:r>
              <a:rPr lang="en-US" baseline="-25000" dirty="0" smtClean="0"/>
              <a:t>23</a:t>
            </a:r>
            <a:r>
              <a:rPr lang="en-US" dirty="0" smtClean="0"/>
              <a:t>)</a:t>
            </a:r>
            <a:endParaRPr lang="en-US" dirty="0"/>
          </a:p>
        </p:txBody>
      </p:sp>
      <p:sp>
        <p:nvSpPr>
          <p:cNvPr id="8" name="TextBox 7"/>
          <p:cNvSpPr txBox="1"/>
          <p:nvPr/>
        </p:nvSpPr>
        <p:spPr>
          <a:xfrm>
            <a:off x="6477697" y="5409773"/>
            <a:ext cx="1081154" cy="369332"/>
          </a:xfrm>
          <a:prstGeom prst="rect">
            <a:avLst/>
          </a:prstGeom>
          <a:solidFill>
            <a:srgbClr val="FFFFFF"/>
          </a:solidFill>
        </p:spPr>
        <p:txBody>
          <a:bodyPr wrap="square" rtlCol="0">
            <a:spAutoFit/>
          </a:bodyPr>
          <a:lstStyle/>
          <a:p>
            <a:pPr algn="ctr"/>
            <a:r>
              <a:rPr lang="en-US" dirty="0" smtClean="0"/>
              <a:t>Log(O</a:t>
            </a:r>
            <a:r>
              <a:rPr lang="en-US" baseline="-25000" dirty="0" smtClean="0"/>
              <a:t>32</a:t>
            </a:r>
            <a:r>
              <a:rPr lang="en-US" dirty="0" smtClean="0"/>
              <a:t>)</a:t>
            </a:r>
            <a:endParaRPr lang="en-US" dirty="0"/>
          </a:p>
        </p:txBody>
      </p:sp>
      <p:pic>
        <p:nvPicPr>
          <p:cNvPr id="9" name="Picture 8" descr="Screen Shot 2019-03-26 at 7.49.19 PM.png"/>
          <p:cNvPicPr>
            <a:picLocks noChangeAspect="1"/>
          </p:cNvPicPr>
          <p:nvPr/>
        </p:nvPicPr>
        <p:blipFill rotWithShape="1">
          <a:blip r:embed="rId2">
            <a:extLst>
              <a:ext uri="{28A0092B-C50C-407E-A947-70E740481C1C}">
                <a14:useLocalDpi xmlns:a14="http://schemas.microsoft.com/office/drawing/2010/main" val="0"/>
              </a:ext>
            </a:extLst>
          </a:blip>
          <a:srcRect l="7312" t="65947" r="76272" b="12154"/>
          <a:stretch/>
        </p:blipFill>
        <p:spPr>
          <a:xfrm>
            <a:off x="6645517" y="0"/>
            <a:ext cx="2498483" cy="1708167"/>
          </a:xfrm>
          <a:prstGeom prst="rect">
            <a:avLst/>
          </a:prstGeom>
        </p:spPr>
      </p:pic>
      <p:sp>
        <p:nvSpPr>
          <p:cNvPr id="10" name="TextBox 9"/>
          <p:cNvSpPr txBox="1"/>
          <p:nvPr/>
        </p:nvSpPr>
        <p:spPr>
          <a:xfrm>
            <a:off x="705606" y="4130512"/>
            <a:ext cx="1424039" cy="1015663"/>
          </a:xfrm>
          <a:prstGeom prst="rect">
            <a:avLst/>
          </a:prstGeom>
          <a:solidFill>
            <a:srgbClr val="FFFFFF"/>
          </a:solidFill>
        </p:spPr>
        <p:txBody>
          <a:bodyPr wrap="square" rtlCol="0">
            <a:spAutoFit/>
          </a:bodyPr>
          <a:lstStyle/>
          <a:p>
            <a:endParaRPr lang="en-US" sz="6000" dirty="0"/>
          </a:p>
        </p:txBody>
      </p:sp>
    </p:spTree>
    <p:extLst>
      <p:ext uri="{BB962C8B-B14F-4D97-AF65-F5344CB8AC3E}">
        <p14:creationId xmlns:p14="http://schemas.microsoft.com/office/powerpoint/2010/main" val="33323186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14"/>
            <a:ext cx="8229600" cy="1143000"/>
          </a:xfrm>
        </p:spPr>
        <p:txBody>
          <a:bodyPr/>
          <a:lstStyle/>
          <a:p>
            <a:r>
              <a:rPr lang="en-US" dirty="0" smtClean="0">
                <a:latin typeface="Gill Sans"/>
                <a:cs typeface="Gill Sans"/>
              </a:rPr>
              <a:t>Next Steps</a:t>
            </a:r>
            <a:endParaRPr lang="en-US" dirty="0">
              <a:latin typeface="Gill Sans"/>
              <a:cs typeface="Gill Sans"/>
            </a:endParaRPr>
          </a:p>
        </p:txBody>
      </p:sp>
      <p:sp>
        <p:nvSpPr>
          <p:cNvPr id="4" name="Rectangle 3"/>
          <p:cNvSpPr/>
          <p:nvPr/>
        </p:nvSpPr>
        <p:spPr>
          <a:xfrm>
            <a:off x="457200" y="1592814"/>
            <a:ext cx="8229600" cy="1815882"/>
          </a:xfrm>
          <a:prstGeom prst="rect">
            <a:avLst/>
          </a:prstGeom>
        </p:spPr>
        <p:txBody>
          <a:bodyPr wrap="square">
            <a:spAutoFit/>
          </a:bodyPr>
          <a:lstStyle/>
          <a:p>
            <a:pPr marL="285750" indent="-285750">
              <a:buFont typeface="Arial"/>
              <a:buChar char="•"/>
            </a:pPr>
            <a:r>
              <a:rPr lang="en-US" sz="2800" dirty="0">
                <a:latin typeface="Gill Sans"/>
                <a:cs typeface="Gill Sans"/>
              </a:rPr>
              <a:t>Investigate how the strong line ratios, </a:t>
            </a:r>
            <a:r>
              <a:rPr lang="en-US" sz="2800" dirty="0" smtClean="0">
                <a:latin typeface="Gill Sans"/>
                <a:cs typeface="Gill Sans"/>
              </a:rPr>
              <a:t>R</a:t>
            </a:r>
            <a:r>
              <a:rPr lang="en-US" sz="2800" baseline="-25000" dirty="0" smtClean="0">
                <a:latin typeface="Gill Sans"/>
                <a:cs typeface="Gill Sans"/>
              </a:rPr>
              <a:t>23</a:t>
            </a:r>
            <a:r>
              <a:rPr lang="en-US" sz="2800" dirty="0" smtClean="0">
                <a:latin typeface="Gill Sans"/>
                <a:cs typeface="Gill Sans"/>
              </a:rPr>
              <a:t> </a:t>
            </a:r>
            <a:r>
              <a:rPr lang="en-US" sz="2800" dirty="0">
                <a:latin typeface="Gill Sans"/>
                <a:cs typeface="Gill Sans"/>
              </a:rPr>
              <a:t>and </a:t>
            </a:r>
            <a:r>
              <a:rPr lang="en-US" sz="2800" dirty="0" smtClean="0">
                <a:latin typeface="Gill Sans"/>
                <a:cs typeface="Gill Sans"/>
              </a:rPr>
              <a:t>O</a:t>
            </a:r>
            <a:r>
              <a:rPr lang="en-US" sz="2800" baseline="-25000" dirty="0" smtClean="0">
                <a:latin typeface="Gill Sans"/>
                <a:cs typeface="Gill Sans"/>
              </a:rPr>
              <a:t>32</a:t>
            </a:r>
            <a:r>
              <a:rPr lang="en-US" sz="2800" dirty="0" smtClean="0">
                <a:latin typeface="Gill Sans"/>
                <a:cs typeface="Gill Sans"/>
              </a:rPr>
              <a:t>, </a:t>
            </a:r>
            <a:r>
              <a:rPr lang="en-US" sz="2800" dirty="0">
                <a:latin typeface="Gill Sans"/>
                <a:cs typeface="Gill Sans"/>
              </a:rPr>
              <a:t>behave with metal abundances. </a:t>
            </a:r>
          </a:p>
          <a:p>
            <a:pPr marL="742950" lvl="1" indent="-285750">
              <a:buFont typeface="Arial"/>
              <a:buChar char="•"/>
            </a:pPr>
            <a:r>
              <a:rPr lang="en-US" sz="2800" dirty="0">
                <a:latin typeface="Gill Sans"/>
                <a:cs typeface="Gill Sans"/>
              </a:rPr>
              <a:t>Linear regression and principal component analysis will be used to identify any correlation </a:t>
            </a:r>
          </a:p>
        </p:txBody>
      </p:sp>
      <p:sp>
        <p:nvSpPr>
          <p:cNvPr id="5" name="Rectangle 4"/>
          <p:cNvSpPr/>
          <p:nvPr/>
        </p:nvSpPr>
        <p:spPr>
          <a:xfrm>
            <a:off x="457200" y="3946735"/>
            <a:ext cx="8229600" cy="1815882"/>
          </a:xfrm>
          <a:prstGeom prst="rect">
            <a:avLst/>
          </a:prstGeom>
        </p:spPr>
        <p:txBody>
          <a:bodyPr wrap="square">
            <a:spAutoFit/>
          </a:bodyPr>
          <a:lstStyle/>
          <a:p>
            <a:pPr marL="285750" indent="-285750">
              <a:buFont typeface="Arial"/>
              <a:buChar char="•"/>
            </a:pPr>
            <a:r>
              <a:rPr lang="en-US" sz="2800" dirty="0">
                <a:latin typeface="Gill Sans"/>
                <a:cs typeface="Gill Sans"/>
              </a:rPr>
              <a:t>After the DEEP2 analysis is complete, we will </a:t>
            </a:r>
            <a:r>
              <a:rPr lang="en-US" sz="2800" dirty="0" smtClean="0">
                <a:latin typeface="Gill Sans"/>
                <a:cs typeface="Gill Sans"/>
              </a:rPr>
              <a:t>use the same methods to examine </a:t>
            </a:r>
            <a:r>
              <a:rPr lang="en-US" sz="2800" dirty="0">
                <a:latin typeface="Gill Sans"/>
                <a:cs typeface="Gill Sans"/>
              </a:rPr>
              <a:t>composite spectra from </a:t>
            </a:r>
            <a:r>
              <a:rPr lang="en-US" sz="2800" dirty="0" smtClean="0">
                <a:latin typeface="Gill Sans"/>
                <a:cs typeface="Gill Sans"/>
              </a:rPr>
              <a:t>another spectroscopic survey </a:t>
            </a:r>
            <a:r>
              <a:rPr lang="en-US" sz="2800" dirty="0">
                <a:latin typeface="Gill Sans"/>
                <a:cs typeface="Gill Sans"/>
              </a:rPr>
              <a:t>to further develop the relationship. </a:t>
            </a:r>
          </a:p>
        </p:txBody>
      </p:sp>
      <p:sp>
        <p:nvSpPr>
          <p:cNvPr id="7" name="Slide Number Placeholder 6"/>
          <p:cNvSpPr>
            <a:spLocks noGrp="1"/>
          </p:cNvSpPr>
          <p:nvPr>
            <p:ph type="sldNum" sz="quarter" idx="12"/>
          </p:nvPr>
        </p:nvSpPr>
        <p:spPr/>
        <p:txBody>
          <a:bodyPr/>
          <a:lstStyle/>
          <a:p>
            <a:fld id="{DB165E1F-3CC0-D84A-9582-E7261824B37C}" type="slidenum">
              <a:rPr lang="en-US" smtClean="0"/>
              <a:t>17</a:t>
            </a:fld>
            <a:endParaRPr lang="en-US"/>
          </a:p>
        </p:txBody>
      </p:sp>
    </p:spTree>
    <p:custDataLst>
      <p:tags r:id="rId1"/>
    </p:custDataLst>
    <p:extLst>
      <p:ext uri="{BB962C8B-B14F-4D97-AF65-F5344CB8AC3E}">
        <p14:creationId xmlns:p14="http://schemas.microsoft.com/office/powerpoint/2010/main" val="442175032"/>
      </p:ext>
    </p:extLst>
  </p:cSld>
  <p:clrMapOvr>
    <a:masterClrMapping/>
  </p:clrMapOvr>
  <mc:AlternateContent xmlns:mc="http://schemas.openxmlformats.org/markup-compatibility/2006" xmlns:p14="http://schemas.microsoft.com/office/powerpoint/2010/main">
    <mc:Choice Requires="p14">
      <p:transition spd="slow" p14:dur="2000" advTm="37291"/>
    </mc:Choice>
    <mc:Fallback xmlns="">
      <p:transition xmlns:p14="http://schemas.microsoft.com/office/powerpoint/2010/main" spd="slow" advTm="372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a:cs typeface="Gill Sans"/>
              </a:rPr>
              <a:t>Acknowledgements</a:t>
            </a:r>
            <a:endParaRPr lang="en-US" dirty="0">
              <a:latin typeface="Gill Sans"/>
              <a:cs typeface="Gill Sans"/>
            </a:endParaRPr>
          </a:p>
        </p:txBody>
      </p:sp>
      <p:sp>
        <p:nvSpPr>
          <p:cNvPr id="3" name="Content Placeholder 2"/>
          <p:cNvSpPr>
            <a:spLocks noGrp="1"/>
          </p:cNvSpPr>
          <p:nvPr>
            <p:ph idx="1"/>
          </p:nvPr>
        </p:nvSpPr>
        <p:spPr/>
        <p:txBody>
          <a:bodyPr/>
          <a:lstStyle/>
          <a:p>
            <a:pPr marL="0" indent="0">
              <a:buNone/>
            </a:pPr>
            <a:r>
              <a:rPr lang="en-US" dirty="0" smtClean="0">
                <a:latin typeface="Gill Sans"/>
                <a:cs typeface="Gill Sans"/>
              </a:rPr>
              <a:t>I would like to thank my Faculty Advisor, Dr. Chun Ly, for his support throughout this project. </a:t>
            </a:r>
          </a:p>
          <a:p>
            <a:pPr marL="0" indent="0">
              <a:buNone/>
            </a:pPr>
            <a:endParaRPr lang="en-US" dirty="0">
              <a:latin typeface="Gill Sans"/>
              <a:cs typeface="Gill Sans"/>
            </a:endParaRPr>
          </a:p>
          <a:p>
            <a:pPr marL="0" indent="0">
              <a:buNone/>
            </a:pPr>
            <a:r>
              <a:rPr lang="en-US" dirty="0" smtClean="0">
                <a:latin typeface="Gill Sans"/>
                <a:cs typeface="Gill Sans"/>
              </a:rPr>
              <a:t>I would also like to thank NASA Space </a:t>
            </a:r>
            <a:r>
              <a:rPr lang="en-US" dirty="0" smtClean="0">
                <a:latin typeface="Gill Sans"/>
                <a:cs typeface="Gill Sans"/>
              </a:rPr>
              <a:t>Grant, specifically Michelle Coe and Susan Brew </a:t>
            </a:r>
            <a:r>
              <a:rPr lang="en-US" dirty="0" smtClean="0">
                <a:latin typeface="Gill Sans"/>
                <a:cs typeface="Gill Sans"/>
              </a:rPr>
              <a:t>for this incredible opportunity. </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DB165E1F-3CC0-D84A-9582-E7261824B37C}" type="slidenum">
              <a:rPr lang="en-US" smtClean="0"/>
              <a:t>18</a:t>
            </a:fld>
            <a:endParaRPr lang="en-US"/>
          </a:p>
        </p:txBody>
      </p:sp>
    </p:spTree>
    <p:extLst>
      <p:ext uri="{BB962C8B-B14F-4D97-AF65-F5344CB8AC3E}">
        <p14:creationId xmlns:p14="http://schemas.microsoft.com/office/powerpoint/2010/main" val="24577696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25902"/>
            <a:ext cx="8229600" cy="1143000"/>
          </a:xfrm>
        </p:spPr>
        <p:txBody>
          <a:bodyPr>
            <a:noAutofit/>
          </a:bodyPr>
          <a:lstStyle/>
          <a:p>
            <a:r>
              <a:rPr lang="en-US" dirty="0" smtClean="0">
                <a:latin typeface="Gill Sans"/>
                <a:cs typeface="Gill Sans"/>
              </a:rPr>
              <a:t>Thank you!</a:t>
            </a:r>
            <a:endParaRPr lang="en-US" dirty="0">
              <a:latin typeface="Gill Sans"/>
              <a:cs typeface="Gill Sans"/>
            </a:endParaRPr>
          </a:p>
        </p:txBody>
      </p:sp>
      <p:sp>
        <p:nvSpPr>
          <p:cNvPr id="4" name="Slide Number Placeholder 3"/>
          <p:cNvSpPr>
            <a:spLocks noGrp="1"/>
          </p:cNvSpPr>
          <p:nvPr>
            <p:ph type="sldNum" sz="quarter" idx="12"/>
          </p:nvPr>
        </p:nvSpPr>
        <p:spPr/>
        <p:txBody>
          <a:bodyPr/>
          <a:lstStyle/>
          <a:p>
            <a:fld id="{DB165E1F-3CC0-D84A-9582-E7261824B37C}" type="slidenum">
              <a:rPr lang="en-US" smtClean="0"/>
              <a:t>19</a:t>
            </a:fld>
            <a:endParaRPr lang="en-US"/>
          </a:p>
        </p:txBody>
      </p:sp>
      <p:sp>
        <p:nvSpPr>
          <p:cNvPr id="3" name="TextBox 2"/>
          <p:cNvSpPr txBox="1"/>
          <p:nvPr/>
        </p:nvSpPr>
        <p:spPr>
          <a:xfrm>
            <a:off x="457201" y="333520"/>
            <a:ext cx="8229600" cy="5262979"/>
          </a:xfrm>
          <a:prstGeom prst="rect">
            <a:avLst/>
          </a:prstGeom>
          <a:noFill/>
        </p:spPr>
        <p:txBody>
          <a:bodyPr wrap="square" rtlCol="0">
            <a:spAutoFit/>
          </a:bodyPr>
          <a:lstStyle/>
          <a:p>
            <a:pPr marL="285750" indent="-285750">
              <a:buFont typeface="Wingdings" charset="2"/>
              <a:buChar char="Ø"/>
            </a:pPr>
            <a:r>
              <a:rPr lang="en-US" sz="2400" dirty="0" smtClean="0"/>
              <a:t>Strong-line diagnostics have been used to study galaxy evolution of high redshift galaxies; however, this technique breaks down due to differences in the properties of high redshift galaxies</a:t>
            </a:r>
          </a:p>
          <a:p>
            <a:pPr marL="285750" indent="-285750">
              <a:buFont typeface="Wingdings" charset="2"/>
              <a:buChar char="Ø"/>
            </a:pPr>
            <a:r>
              <a:rPr lang="en-US" sz="2400" dirty="0" smtClean="0"/>
              <a:t>My Space Grant project involved recalibrating the strong-line metallicity diagnostics using reliable detections of [OIII]λ4363, a direct metallicity indicator!</a:t>
            </a:r>
          </a:p>
          <a:p>
            <a:pPr marL="285750" indent="-285750">
              <a:buFont typeface="Wingdings" charset="2"/>
              <a:buChar char="Ø"/>
            </a:pPr>
            <a:r>
              <a:rPr lang="en-US" sz="2400" dirty="0" smtClean="0"/>
              <a:t>By stacking thousands of spectra from the DEEP2 survey, we have detections that are used to determine average metallicities </a:t>
            </a:r>
          </a:p>
          <a:p>
            <a:pPr marL="285750" indent="-285750">
              <a:buFont typeface="Wingdings" charset="2"/>
              <a:buChar char="Ø"/>
            </a:pPr>
            <a:r>
              <a:rPr lang="en-US" sz="2400" dirty="0" smtClean="0"/>
              <a:t>We analyze recent calibrations and determine that the Jiang+ 2018 calibration is more reliable over the </a:t>
            </a:r>
            <a:r>
              <a:rPr lang="en-US" sz="2400" dirty="0" err="1" smtClean="0"/>
              <a:t>Bian</a:t>
            </a:r>
            <a:r>
              <a:rPr lang="en-US" sz="2400" dirty="0" smtClean="0"/>
              <a:t>+ 2018 calibration </a:t>
            </a:r>
          </a:p>
          <a:p>
            <a:pPr marL="285750" indent="-285750">
              <a:buFont typeface="Wingdings" charset="2"/>
              <a:buChar char="Ø"/>
            </a:pPr>
            <a:r>
              <a:rPr lang="en-US" sz="2400" dirty="0" smtClean="0"/>
              <a:t>Additional analysis are underway   </a:t>
            </a:r>
            <a:endParaRPr lang="en-US" sz="2400" dirty="0"/>
          </a:p>
        </p:txBody>
      </p:sp>
    </p:spTree>
    <p:custDataLst>
      <p:tags r:id="rId1"/>
    </p:custDataLst>
    <p:extLst>
      <p:ext uri="{BB962C8B-B14F-4D97-AF65-F5344CB8AC3E}">
        <p14:creationId xmlns:p14="http://schemas.microsoft.com/office/powerpoint/2010/main" val="1964513441"/>
      </p:ext>
    </p:extLst>
  </p:cSld>
  <p:clrMapOvr>
    <a:masterClrMapping/>
  </p:clrMapOvr>
  <mc:AlternateContent xmlns:mc="http://schemas.openxmlformats.org/markup-compatibility/2006" xmlns:p14="http://schemas.microsoft.com/office/powerpoint/2010/main">
    <mc:Choice Requires="p14">
      <p:transition spd="slow" p14:dur="2000" advTm="4135"/>
    </mc:Choice>
    <mc:Fallback xmlns="">
      <p:transition xmlns:p14="http://schemas.microsoft.com/office/powerpoint/2010/main" spd="slow" advTm="41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00" y="191003"/>
            <a:ext cx="7647636" cy="1143000"/>
          </a:xfrm>
        </p:spPr>
        <p:txBody>
          <a:bodyPr/>
          <a:lstStyle/>
          <a:p>
            <a:pPr algn="r"/>
            <a:r>
              <a:rPr lang="en-US" dirty="0" smtClean="0">
                <a:latin typeface="Gill Sans"/>
                <a:cs typeface="Gill Sans"/>
              </a:rPr>
              <a:t>Background</a:t>
            </a:r>
            <a:endParaRPr lang="en-US" dirty="0">
              <a:latin typeface="Gill Sans"/>
              <a:cs typeface="Gill Sans"/>
            </a:endParaRPr>
          </a:p>
        </p:txBody>
      </p:sp>
      <p:sp>
        <p:nvSpPr>
          <p:cNvPr id="3" name="Content Placeholder 2"/>
          <p:cNvSpPr>
            <a:spLocks noGrp="1"/>
          </p:cNvSpPr>
          <p:nvPr>
            <p:ph idx="1"/>
          </p:nvPr>
        </p:nvSpPr>
        <p:spPr>
          <a:xfrm>
            <a:off x="4823772" y="1694590"/>
            <a:ext cx="4320227" cy="3616071"/>
          </a:xfrm>
        </p:spPr>
        <p:txBody>
          <a:bodyPr>
            <a:noAutofit/>
          </a:bodyPr>
          <a:lstStyle/>
          <a:p>
            <a:pPr marL="0" indent="0">
              <a:buNone/>
            </a:pPr>
            <a:r>
              <a:rPr lang="en-US" sz="2400" dirty="0">
                <a:solidFill>
                  <a:srgbClr val="000000"/>
                </a:solidFill>
                <a:latin typeface="Gill Sans"/>
                <a:cs typeface="Gill Sans"/>
              </a:rPr>
              <a:t>Galaxy evolution is driven by physical processes such as </a:t>
            </a:r>
            <a:r>
              <a:rPr lang="en-US" sz="2400" b="1" dirty="0">
                <a:solidFill>
                  <a:srgbClr val="0000FF"/>
                </a:solidFill>
                <a:latin typeface="Gill Sans"/>
                <a:cs typeface="Gill Sans"/>
              </a:rPr>
              <a:t>gas accretion</a:t>
            </a:r>
            <a:r>
              <a:rPr lang="en-US" sz="2400" dirty="0">
                <a:solidFill>
                  <a:srgbClr val="000000"/>
                </a:solidFill>
                <a:latin typeface="Gill Sans"/>
                <a:cs typeface="Gill Sans"/>
              </a:rPr>
              <a:t>,</a:t>
            </a:r>
            <a:r>
              <a:rPr lang="en-US" sz="2400" b="1" dirty="0">
                <a:solidFill>
                  <a:srgbClr val="000000"/>
                </a:solidFill>
                <a:latin typeface="Gill Sans"/>
                <a:cs typeface="Gill Sans"/>
              </a:rPr>
              <a:t> </a:t>
            </a:r>
            <a:r>
              <a:rPr lang="en-US" sz="2400" b="1" dirty="0">
                <a:solidFill>
                  <a:srgbClr val="008000"/>
                </a:solidFill>
                <a:latin typeface="Gill Sans"/>
                <a:cs typeface="Gill Sans"/>
              </a:rPr>
              <a:t>star formation</a:t>
            </a:r>
            <a:r>
              <a:rPr lang="en-US" sz="2400" dirty="0">
                <a:solidFill>
                  <a:srgbClr val="000000"/>
                </a:solidFill>
                <a:latin typeface="Gill Sans"/>
                <a:cs typeface="Gill Sans"/>
              </a:rPr>
              <a:t>, and </a:t>
            </a:r>
            <a:r>
              <a:rPr lang="en-US" sz="2400" b="1" dirty="0">
                <a:solidFill>
                  <a:srgbClr val="660066"/>
                </a:solidFill>
                <a:latin typeface="Gill Sans"/>
                <a:cs typeface="Gill Sans"/>
              </a:rPr>
              <a:t>gas outflows</a:t>
            </a:r>
            <a:r>
              <a:rPr lang="en-US" sz="2400" dirty="0">
                <a:solidFill>
                  <a:srgbClr val="000000"/>
                </a:solidFill>
                <a:latin typeface="Gill Sans"/>
                <a:cs typeface="Gill Sans"/>
              </a:rPr>
              <a:t> from supernovae, which directly affect the </a:t>
            </a:r>
            <a:r>
              <a:rPr lang="en-US" sz="2400" dirty="0" smtClean="0">
                <a:solidFill>
                  <a:srgbClr val="000000"/>
                </a:solidFill>
                <a:latin typeface="Gill Sans"/>
                <a:cs typeface="Gill Sans"/>
              </a:rPr>
              <a:t>interstellar gas in </a:t>
            </a:r>
            <a:r>
              <a:rPr lang="en-US" sz="2400" dirty="0">
                <a:solidFill>
                  <a:srgbClr val="000000"/>
                </a:solidFill>
                <a:latin typeface="Gill Sans"/>
                <a:cs typeface="Gill Sans"/>
              </a:rPr>
              <a:t>galaxies. </a:t>
            </a:r>
            <a:endParaRPr lang="en-US" sz="2400" dirty="0" smtClean="0">
              <a:solidFill>
                <a:srgbClr val="000000"/>
              </a:solidFill>
              <a:latin typeface="Gill Sans"/>
              <a:cs typeface="Gill Sans"/>
            </a:endParaRPr>
          </a:p>
          <a:p>
            <a:pPr marL="0" indent="0">
              <a:buNone/>
            </a:pPr>
            <a:endParaRPr lang="en-US" sz="2400" dirty="0">
              <a:solidFill>
                <a:srgbClr val="000000"/>
              </a:solidFill>
              <a:latin typeface="Gill Sans"/>
              <a:cs typeface="Gill Sans"/>
            </a:endParaRPr>
          </a:p>
        </p:txBody>
      </p:sp>
      <p:sp>
        <p:nvSpPr>
          <p:cNvPr id="4" name="TextBox 3"/>
          <p:cNvSpPr txBox="1"/>
          <p:nvPr/>
        </p:nvSpPr>
        <p:spPr>
          <a:xfrm>
            <a:off x="346388" y="4569161"/>
            <a:ext cx="8340412" cy="1200328"/>
          </a:xfrm>
          <a:prstGeom prst="rect">
            <a:avLst/>
          </a:prstGeom>
          <a:noFill/>
        </p:spPr>
        <p:txBody>
          <a:bodyPr wrap="square" rtlCol="0">
            <a:spAutoFit/>
          </a:bodyPr>
          <a:lstStyle/>
          <a:p>
            <a:r>
              <a:rPr lang="en-US" sz="2400" dirty="0">
                <a:solidFill>
                  <a:srgbClr val="000000"/>
                </a:solidFill>
                <a:latin typeface="Gill Sans"/>
                <a:cs typeface="Gill Sans"/>
              </a:rPr>
              <a:t>One way to test theoretical modeling of </a:t>
            </a:r>
            <a:r>
              <a:rPr lang="en-US" sz="2400" dirty="0" smtClean="0">
                <a:solidFill>
                  <a:srgbClr val="000000"/>
                </a:solidFill>
                <a:latin typeface="Gill Sans"/>
                <a:cs typeface="Gill Sans"/>
              </a:rPr>
              <a:t>these processes </a:t>
            </a:r>
            <a:r>
              <a:rPr lang="en-US" sz="2400" dirty="0">
                <a:solidFill>
                  <a:srgbClr val="000000"/>
                </a:solidFill>
                <a:latin typeface="Gill Sans"/>
                <a:cs typeface="Gill Sans"/>
              </a:rPr>
              <a:t>is by measuring the correlation of </a:t>
            </a:r>
            <a:r>
              <a:rPr lang="en-US" sz="2400" dirty="0" smtClean="0">
                <a:latin typeface="Gill Sans"/>
                <a:cs typeface="Gill Sans"/>
              </a:rPr>
              <a:t>heavy metal gas abundances (</a:t>
            </a:r>
            <a:r>
              <a:rPr lang="en-US" sz="2400" dirty="0" smtClean="0">
                <a:solidFill>
                  <a:srgbClr val="000000"/>
                </a:solidFill>
                <a:latin typeface="Gill Sans"/>
                <a:cs typeface="Gill Sans"/>
              </a:rPr>
              <a:t>“</a:t>
            </a:r>
            <a:r>
              <a:rPr lang="en-US" sz="2400" dirty="0" smtClean="0">
                <a:solidFill>
                  <a:srgbClr val="000000"/>
                </a:solidFill>
                <a:latin typeface="Gill Sans"/>
                <a:cs typeface="Gill Sans"/>
              </a:rPr>
              <a:t>metallicity”) </a:t>
            </a:r>
            <a:r>
              <a:rPr lang="en-US" sz="2400" dirty="0">
                <a:solidFill>
                  <a:srgbClr val="000000"/>
                </a:solidFill>
                <a:latin typeface="Gill Sans"/>
                <a:cs typeface="Gill Sans"/>
              </a:rPr>
              <a:t>against stellar mass (M)</a:t>
            </a:r>
            <a:r>
              <a:rPr lang="en-US" sz="2400" dirty="0" smtClean="0">
                <a:solidFill>
                  <a:srgbClr val="000000"/>
                </a:solidFill>
                <a:latin typeface="Gill Sans"/>
                <a:cs typeface="Gill Sans"/>
              </a:rPr>
              <a:t>.</a:t>
            </a:r>
            <a:endParaRPr lang="en-US" sz="2400" dirty="0">
              <a:solidFill>
                <a:srgbClr val="000000"/>
              </a:solidFill>
              <a:latin typeface="Gill Sans"/>
              <a:cs typeface="Gill Sans"/>
            </a:endParaRPr>
          </a:p>
        </p:txBody>
      </p:sp>
      <p:sp>
        <p:nvSpPr>
          <p:cNvPr id="8" name="Slide Number Placeholder 7"/>
          <p:cNvSpPr>
            <a:spLocks noGrp="1"/>
          </p:cNvSpPr>
          <p:nvPr>
            <p:ph type="sldNum" sz="quarter" idx="12"/>
          </p:nvPr>
        </p:nvSpPr>
        <p:spPr/>
        <p:txBody>
          <a:bodyPr/>
          <a:lstStyle/>
          <a:p>
            <a:fld id="{DB165E1F-3CC0-D84A-9582-E7261824B37C}" type="slidenum">
              <a:rPr lang="en-US" smtClean="0"/>
              <a:t>2</a:t>
            </a:fld>
            <a:endParaRPr lang="en-US"/>
          </a:p>
        </p:txBody>
      </p:sp>
      <p:pic>
        <p:nvPicPr>
          <p:cNvPr id="9" name="Picture 8" descr="m82_possible_background.jpg"/>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33000" contrast="10000"/>
                    </a14:imgEffect>
                  </a14:imgLayer>
                </a14:imgProps>
              </a:ext>
              <a:ext uri="{28A0092B-C50C-407E-A947-70E740481C1C}">
                <a14:useLocalDpi xmlns:a14="http://schemas.microsoft.com/office/drawing/2010/main"/>
              </a:ext>
            </a:extLst>
          </a:blip>
          <a:stretch>
            <a:fillRect/>
          </a:stretch>
        </p:blipFill>
        <p:spPr>
          <a:xfrm>
            <a:off x="166779" y="191003"/>
            <a:ext cx="4590558" cy="3580336"/>
          </a:xfrm>
          <a:prstGeom prst="rect">
            <a:avLst/>
          </a:prstGeom>
        </p:spPr>
      </p:pic>
      <p:cxnSp>
        <p:nvCxnSpPr>
          <p:cNvPr id="11" name="Straight Arrow Connector 10"/>
          <p:cNvCxnSpPr/>
          <p:nvPr/>
        </p:nvCxnSpPr>
        <p:spPr>
          <a:xfrm flipH="1">
            <a:off x="3284272" y="1063167"/>
            <a:ext cx="641458" cy="436065"/>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1911548" y="949249"/>
            <a:ext cx="617351" cy="795045"/>
          </a:xfrm>
          <a:prstGeom prst="straightConnector1">
            <a:avLst/>
          </a:prstGeom>
          <a:ln w="762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3284272" y="1713756"/>
            <a:ext cx="590143" cy="364290"/>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257260" y="2078046"/>
            <a:ext cx="755372" cy="423352"/>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81300" y="2078046"/>
            <a:ext cx="474679" cy="705561"/>
          </a:xfrm>
          <a:prstGeom prst="straightConnector1">
            <a:avLst/>
          </a:prstGeom>
          <a:ln w="762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785257945"/>
      </p:ext>
    </p:extLst>
  </p:cSld>
  <p:clrMapOvr>
    <a:masterClrMapping/>
  </p:clrMapOvr>
  <mc:AlternateContent xmlns:mc="http://schemas.openxmlformats.org/markup-compatibility/2006" xmlns:p14="http://schemas.microsoft.com/office/powerpoint/2010/main">
    <mc:Choice Requires="p14">
      <p:transition spd="slow" p14:dur="2000" advTm="86052"/>
    </mc:Choice>
    <mc:Fallback xmlns="">
      <p:transition xmlns:p14="http://schemas.microsoft.com/office/powerpoint/2010/main" spd="slow" advTm="8605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Bold"/>
                <a:cs typeface="Times Bold"/>
              </a:rPr>
              <a:t>“How do you know it’s right?”</a:t>
            </a:r>
            <a:endParaRPr lang="en-US" dirty="0">
              <a:latin typeface="Times Bold"/>
              <a:cs typeface="Times Bold"/>
            </a:endParaRPr>
          </a:p>
        </p:txBody>
      </p:sp>
      <p:sp>
        <p:nvSpPr>
          <p:cNvPr id="3" name="TextBox 2"/>
          <p:cNvSpPr txBox="1"/>
          <p:nvPr/>
        </p:nvSpPr>
        <p:spPr>
          <a:xfrm>
            <a:off x="380223" y="4404971"/>
            <a:ext cx="3984821" cy="276999"/>
          </a:xfrm>
          <a:prstGeom prst="rect">
            <a:avLst/>
          </a:prstGeom>
          <a:solidFill>
            <a:srgbClr val="FFFFFF"/>
          </a:solidFill>
        </p:spPr>
        <p:txBody>
          <a:bodyPr wrap="square" rtlCol="0">
            <a:spAutoFit/>
          </a:bodyPr>
          <a:lstStyle/>
          <a:p>
            <a:pPr algn="ctr"/>
            <a:r>
              <a:rPr lang="en-US" sz="1200" dirty="0" smtClean="0"/>
              <a:t>          </a:t>
            </a:r>
            <a:r>
              <a:rPr lang="en-US" sz="1200" dirty="0" err="1" smtClean="0"/>
              <a:t>Voronoi</a:t>
            </a:r>
            <a:r>
              <a:rPr lang="en-US" sz="1200" dirty="0" smtClean="0"/>
              <a:t> Average</a:t>
            </a:r>
            <a:endParaRPr lang="en-US" sz="1200" dirty="0"/>
          </a:p>
        </p:txBody>
      </p:sp>
      <p:sp>
        <p:nvSpPr>
          <p:cNvPr id="6" name="TextBox 5"/>
          <p:cNvSpPr txBox="1"/>
          <p:nvPr/>
        </p:nvSpPr>
        <p:spPr>
          <a:xfrm rot="16200000">
            <a:off x="-1372462" y="2911305"/>
            <a:ext cx="3264333" cy="276999"/>
          </a:xfrm>
          <a:prstGeom prst="rect">
            <a:avLst/>
          </a:prstGeom>
          <a:solidFill>
            <a:srgbClr val="FFFFFF"/>
          </a:solidFill>
        </p:spPr>
        <p:txBody>
          <a:bodyPr wrap="square" rtlCol="0">
            <a:spAutoFit/>
          </a:bodyPr>
          <a:lstStyle/>
          <a:p>
            <a:pPr algn="ctr"/>
            <a:r>
              <a:rPr lang="en-US" sz="1200" dirty="0" smtClean="0"/>
              <a:t>Composite Spectra Average</a:t>
            </a:r>
            <a:endParaRPr lang="en-US" sz="1200" dirty="0"/>
          </a:p>
        </p:txBody>
      </p:sp>
      <p:sp>
        <p:nvSpPr>
          <p:cNvPr id="7" name="TextBox 6"/>
          <p:cNvSpPr txBox="1"/>
          <p:nvPr/>
        </p:nvSpPr>
        <p:spPr>
          <a:xfrm>
            <a:off x="4756470" y="6407801"/>
            <a:ext cx="4148424" cy="276999"/>
          </a:xfrm>
          <a:prstGeom prst="rect">
            <a:avLst/>
          </a:prstGeom>
          <a:solidFill>
            <a:srgbClr val="FFFFFF"/>
          </a:solidFill>
        </p:spPr>
        <p:txBody>
          <a:bodyPr wrap="square" rtlCol="0">
            <a:spAutoFit/>
          </a:bodyPr>
          <a:lstStyle/>
          <a:p>
            <a:pPr algn="ctr"/>
            <a:r>
              <a:rPr lang="en-US" sz="1200" dirty="0" smtClean="0"/>
              <a:t>          </a:t>
            </a:r>
            <a:r>
              <a:rPr lang="en-US" sz="1200" dirty="0" err="1" smtClean="0"/>
              <a:t>Voronoi</a:t>
            </a:r>
            <a:r>
              <a:rPr lang="en-US" sz="1200" dirty="0" smtClean="0"/>
              <a:t> Average</a:t>
            </a:r>
            <a:endParaRPr lang="en-US" sz="1200" dirty="0"/>
          </a:p>
        </p:txBody>
      </p:sp>
      <p:sp>
        <p:nvSpPr>
          <p:cNvPr id="8" name="TextBox 7"/>
          <p:cNvSpPr txBox="1"/>
          <p:nvPr/>
        </p:nvSpPr>
        <p:spPr>
          <a:xfrm rot="16200000">
            <a:off x="2983944" y="4891583"/>
            <a:ext cx="3309432" cy="277001"/>
          </a:xfrm>
          <a:prstGeom prst="rect">
            <a:avLst/>
          </a:prstGeom>
          <a:solidFill>
            <a:srgbClr val="FFFFFF"/>
          </a:solidFill>
        </p:spPr>
        <p:txBody>
          <a:bodyPr wrap="square" rtlCol="0">
            <a:spAutoFit/>
          </a:bodyPr>
          <a:lstStyle/>
          <a:p>
            <a:pPr algn="ctr"/>
            <a:r>
              <a:rPr lang="en-US" sz="1200" dirty="0" smtClean="0"/>
              <a:t>Composite Spectra Average</a:t>
            </a:r>
            <a:endParaRPr lang="en-US" sz="1200" dirty="0"/>
          </a:p>
        </p:txBody>
      </p:sp>
      <p:sp>
        <p:nvSpPr>
          <p:cNvPr id="9" name="TextBox 8"/>
          <p:cNvSpPr txBox="1"/>
          <p:nvPr/>
        </p:nvSpPr>
        <p:spPr>
          <a:xfrm>
            <a:off x="817285" y="1489128"/>
            <a:ext cx="2502105" cy="369332"/>
          </a:xfrm>
          <a:prstGeom prst="rect">
            <a:avLst/>
          </a:prstGeom>
          <a:solidFill>
            <a:srgbClr val="FFFFFF"/>
          </a:solidFill>
          <a:ln>
            <a:solidFill>
              <a:srgbClr val="FFFFFF"/>
            </a:solidFill>
          </a:ln>
        </p:spPr>
        <p:txBody>
          <a:bodyPr wrap="square" rtlCol="0">
            <a:spAutoFit/>
          </a:bodyPr>
          <a:lstStyle/>
          <a:p>
            <a:endParaRPr lang="en-US" dirty="0"/>
          </a:p>
        </p:txBody>
      </p:sp>
      <p:sp>
        <p:nvSpPr>
          <p:cNvPr id="10" name="TextBox 9"/>
          <p:cNvSpPr txBox="1"/>
          <p:nvPr/>
        </p:nvSpPr>
        <p:spPr>
          <a:xfrm>
            <a:off x="5294917" y="3430328"/>
            <a:ext cx="2550879" cy="369332"/>
          </a:xfrm>
          <a:prstGeom prst="rect">
            <a:avLst/>
          </a:prstGeom>
          <a:solidFill>
            <a:srgbClr val="FFFFFF"/>
          </a:solidFill>
          <a:ln>
            <a:noFill/>
          </a:ln>
        </p:spPr>
        <p:txBody>
          <a:bodyPr wrap="square" rtlCol="0">
            <a:spAutoFit/>
          </a:bodyPr>
          <a:lstStyle/>
          <a:p>
            <a:endParaRPr lang="en-US" dirty="0"/>
          </a:p>
        </p:txBody>
      </p:sp>
      <p:sp>
        <p:nvSpPr>
          <p:cNvPr id="11" name="Slide Number Placeholder 10"/>
          <p:cNvSpPr>
            <a:spLocks noGrp="1"/>
          </p:cNvSpPr>
          <p:nvPr>
            <p:ph type="sldNum" sz="quarter" idx="12"/>
          </p:nvPr>
        </p:nvSpPr>
        <p:spPr/>
        <p:txBody>
          <a:bodyPr/>
          <a:lstStyle/>
          <a:p>
            <a:fld id="{DB165E1F-3CC0-D84A-9582-E7261824B37C}" type="slidenum">
              <a:rPr lang="en-US" smtClean="0"/>
              <a:t>20</a:t>
            </a:fld>
            <a:endParaRPr lang="en-US"/>
          </a:p>
        </p:txBody>
      </p:sp>
      <p:pic>
        <p:nvPicPr>
          <p:cNvPr id="13" name="Picture 12" descr="Screen Shot 2019-03-26 at 8.25.25 PM.png"/>
          <p:cNvPicPr>
            <a:picLocks noChangeAspect="1"/>
          </p:cNvPicPr>
          <p:nvPr/>
        </p:nvPicPr>
        <p:blipFill rotWithShape="1">
          <a:blip r:embed="rId3">
            <a:extLst>
              <a:ext uri="{28A0092B-C50C-407E-A947-70E740481C1C}">
                <a14:useLocalDpi xmlns:a14="http://schemas.microsoft.com/office/drawing/2010/main" val="0"/>
              </a:ext>
            </a:extLst>
          </a:blip>
          <a:srcRect r="5068"/>
          <a:stretch/>
        </p:blipFill>
        <p:spPr>
          <a:xfrm>
            <a:off x="457200" y="1489128"/>
            <a:ext cx="3802089" cy="2972444"/>
          </a:xfrm>
          <a:prstGeom prst="rect">
            <a:avLst/>
          </a:prstGeom>
        </p:spPr>
      </p:pic>
      <p:pic>
        <p:nvPicPr>
          <p:cNvPr id="14" name="Picture 13" descr="Screen Shot 2019-03-26 at 8.25.17 PM.png"/>
          <p:cNvPicPr>
            <a:picLocks noChangeAspect="1"/>
          </p:cNvPicPr>
          <p:nvPr/>
        </p:nvPicPr>
        <p:blipFill rotWithShape="1">
          <a:blip r:embed="rId4">
            <a:extLst>
              <a:ext uri="{28A0092B-C50C-407E-A947-70E740481C1C}">
                <a14:useLocalDpi xmlns:a14="http://schemas.microsoft.com/office/drawing/2010/main" val="0"/>
              </a:ext>
            </a:extLst>
          </a:blip>
          <a:srcRect r="4580"/>
          <a:stretch/>
        </p:blipFill>
        <p:spPr>
          <a:xfrm>
            <a:off x="4777161" y="3067705"/>
            <a:ext cx="4228925" cy="3370910"/>
          </a:xfrm>
          <a:prstGeom prst="rect">
            <a:avLst/>
          </a:prstGeom>
        </p:spPr>
      </p:pic>
    </p:spTree>
    <p:extLst>
      <p:ext uri="{BB962C8B-B14F-4D97-AF65-F5344CB8AC3E}">
        <p14:creationId xmlns:p14="http://schemas.microsoft.com/office/powerpoint/2010/main" val="1940203592"/>
      </p:ext>
    </p:extLst>
  </p:cSld>
  <p:clrMapOvr>
    <a:masterClrMapping/>
  </p:clrMapOvr>
  <mc:AlternateContent xmlns:mc="http://schemas.openxmlformats.org/markup-compatibility/2006">
    <mc:Choice xmlns:p14="http://schemas.microsoft.com/office/powerpoint/2010/main" Requires="p14">
      <p:transition spd="slow" p14:dur="2000" advTm="65821"/>
    </mc:Choice>
    <mc:Fallback>
      <p:transition xmlns:p14="http://schemas.microsoft.com/office/powerpoint/2010/main" spd="slow" advTm="65821"/>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179"/>
            <a:ext cx="9144000" cy="507768"/>
          </a:xfrm>
        </p:spPr>
        <p:txBody>
          <a:bodyPr>
            <a:noAutofit/>
          </a:bodyPr>
          <a:lstStyle/>
          <a:p>
            <a:pPr marL="0" indent="0">
              <a:buNone/>
            </a:pPr>
            <a:r>
              <a:rPr lang="en-US" sz="2400" dirty="0">
                <a:latin typeface="Gill Sans"/>
                <a:cs typeface="Gill Sans"/>
              </a:rPr>
              <a:t>W</a:t>
            </a:r>
            <a:r>
              <a:rPr lang="en-US" sz="2400" dirty="0" smtClean="0">
                <a:latin typeface="Gill Sans"/>
                <a:cs typeface="Gill Sans"/>
              </a:rPr>
              <a:t>e stack the spectra in each bin, by averaging along wavelength. </a:t>
            </a:r>
            <a:endParaRPr lang="en-US" sz="2000" dirty="0">
              <a:latin typeface="Gill Sans"/>
              <a:cs typeface="Gill Sans"/>
            </a:endParaRPr>
          </a:p>
        </p:txBody>
      </p:sp>
      <p:sp>
        <p:nvSpPr>
          <p:cNvPr id="2" name="Slide Number Placeholder 1"/>
          <p:cNvSpPr>
            <a:spLocks noGrp="1"/>
          </p:cNvSpPr>
          <p:nvPr>
            <p:ph type="sldNum" sz="quarter" idx="12"/>
          </p:nvPr>
        </p:nvSpPr>
        <p:spPr/>
        <p:txBody>
          <a:bodyPr/>
          <a:lstStyle/>
          <a:p>
            <a:fld id="{DB165E1F-3CC0-D84A-9582-E7261824B37C}" type="slidenum">
              <a:rPr lang="en-US" smtClean="0"/>
              <a:t>21</a:t>
            </a:fld>
            <a:endParaRPr lang="en-US"/>
          </a:p>
        </p:txBody>
      </p:sp>
      <p:sp>
        <p:nvSpPr>
          <p:cNvPr id="14" name="TextBox 13"/>
          <p:cNvSpPr txBox="1"/>
          <p:nvPr/>
        </p:nvSpPr>
        <p:spPr>
          <a:xfrm>
            <a:off x="281723" y="2428637"/>
            <a:ext cx="6915449" cy="523220"/>
          </a:xfrm>
          <a:prstGeom prst="rect">
            <a:avLst/>
          </a:prstGeom>
          <a:noFill/>
        </p:spPr>
        <p:txBody>
          <a:bodyPr wrap="square" rtlCol="0">
            <a:spAutoFit/>
          </a:bodyPr>
          <a:lstStyle/>
          <a:p>
            <a:r>
              <a:rPr lang="en-US" sz="2800" dirty="0" smtClean="0">
                <a:latin typeface="Gill Sans"/>
                <a:cs typeface="Gill Sans"/>
              </a:rPr>
              <a:t>Examples </a:t>
            </a:r>
            <a:r>
              <a:rPr lang="en-US" sz="2800" dirty="0" smtClean="0">
                <a:latin typeface="Gill Sans"/>
                <a:cs typeface="Gill Sans"/>
              </a:rPr>
              <a:t>of </a:t>
            </a:r>
            <a:r>
              <a:rPr lang="en-US" sz="2800" dirty="0" smtClean="0">
                <a:latin typeface="Gill Sans"/>
                <a:cs typeface="Gill Sans"/>
              </a:rPr>
              <a:t>individual spectrum from Keck</a:t>
            </a:r>
            <a:endParaRPr lang="en-US" sz="2800" dirty="0">
              <a:latin typeface="Gill Sans"/>
              <a:cs typeface="Gill Sans"/>
            </a:endParaRPr>
          </a:p>
        </p:txBody>
      </p:sp>
      <p:sp>
        <p:nvSpPr>
          <p:cNvPr id="15" name="TextBox 14"/>
          <p:cNvSpPr txBox="1"/>
          <p:nvPr/>
        </p:nvSpPr>
        <p:spPr>
          <a:xfrm>
            <a:off x="5538432" y="4009565"/>
            <a:ext cx="2692785" cy="123111"/>
          </a:xfrm>
          <a:prstGeom prst="rect">
            <a:avLst/>
          </a:prstGeom>
          <a:solidFill>
            <a:srgbClr val="FFFFFF"/>
          </a:solidFill>
        </p:spPr>
        <p:txBody>
          <a:bodyPr wrap="square" rtlCol="0">
            <a:spAutoFit/>
          </a:bodyPr>
          <a:lstStyle/>
          <a:p>
            <a:endParaRPr lang="en-US" sz="200" dirty="0"/>
          </a:p>
        </p:txBody>
      </p:sp>
      <p:sp>
        <p:nvSpPr>
          <p:cNvPr id="16" name="TextBox 15"/>
          <p:cNvSpPr txBox="1"/>
          <p:nvPr/>
        </p:nvSpPr>
        <p:spPr>
          <a:xfrm>
            <a:off x="5620744" y="5973194"/>
            <a:ext cx="2692785" cy="123111"/>
          </a:xfrm>
          <a:prstGeom prst="rect">
            <a:avLst/>
          </a:prstGeom>
          <a:solidFill>
            <a:srgbClr val="FFFFFF"/>
          </a:solidFill>
        </p:spPr>
        <p:txBody>
          <a:bodyPr wrap="square" rtlCol="0">
            <a:spAutoFit/>
          </a:bodyPr>
          <a:lstStyle/>
          <a:p>
            <a:endParaRPr lang="en-US" sz="200" dirty="0"/>
          </a:p>
        </p:txBody>
      </p:sp>
      <p:sp>
        <p:nvSpPr>
          <p:cNvPr id="19" name="Rectangle 18"/>
          <p:cNvSpPr/>
          <p:nvPr/>
        </p:nvSpPr>
        <p:spPr>
          <a:xfrm>
            <a:off x="507836" y="977991"/>
            <a:ext cx="8052629" cy="430887"/>
          </a:xfrm>
          <a:prstGeom prst="rect">
            <a:avLst/>
          </a:prstGeom>
        </p:spPr>
        <p:txBody>
          <a:bodyPr wrap="square">
            <a:spAutoFit/>
          </a:bodyPr>
          <a:lstStyle/>
          <a:p>
            <a:pPr marL="285750" indent="-285750">
              <a:buFont typeface="Wingdings" charset="2"/>
              <a:buChar char="Ø"/>
            </a:pPr>
            <a:r>
              <a:rPr lang="en-US" sz="2200" dirty="0" smtClean="0">
                <a:latin typeface="Gill Sans"/>
                <a:cs typeface="Gill Sans"/>
              </a:rPr>
              <a:t>Improve </a:t>
            </a:r>
            <a:r>
              <a:rPr lang="en-US" sz="2200" dirty="0">
                <a:latin typeface="Gill Sans"/>
                <a:cs typeface="Gill Sans"/>
              </a:rPr>
              <a:t>the S/N ratio for all emission lines </a:t>
            </a:r>
            <a:endParaRPr lang="en-US" sz="2200" dirty="0" smtClean="0">
              <a:latin typeface="Gill Sans"/>
              <a:cs typeface="Gill Sans"/>
            </a:endParaRPr>
          </a:p>
        </p:txBody>
      </p:sp>
      <p:sp>
        <p:nvSpPr>
          <p:cNvPr id="20" name="Rectangle 19"/>
          <p:cNvSpPr/>
          <p:nvPr/>
        </p:nvSpPr>
        <p:spPr>
          <a:xfrm>
            <a:off x="507836" y="1467391"/>
            <a:ext cx="8466394" cy="769441"/>
          </a:xfrm>
          <a:prstGeom prst="rect">
            <a:avLst/>
          </a:prstGeom>
        </p:spPr>
        <p:txBody>
          <a:bodyPr wrap="square">
            <a:spAutoFit/>
          </a:bodyPr>
          <a:lstStyle/>
          <a:p>
            <a:pPr marL="285750" indent="-285750">
              <a:buFont typeface="Wingdings" charset="2"/>
              <a:buChar char="Ø"/>
            </a:pPr>
            <a:r>
              <a:rPr lang="en-US" sz="2200" dirty="0" smtClean="0">
                <a:latin typeface="Gill Sans"/>
                <a:cs typeface="Gill Sans"/>
              </a:rPr>
              <a:t>Masked </a:t>
            </a:r>
            <a:r>
              <a:rPr lang="en-US" sz="2200" dirty="0">
                <a:latin typeface="Gill Sans"/>
                <a:cs typeface="Gill Sans"/>
              </a:rPr>
              <a:t>out emission from the night sky to further improve the S/N ratio</a:t>
            </a:r>
          </a:p>
        </p:txBody>
      </p:sp>
      <p:pic>
        <p:nvPicPr>
          <p:cNvPr id="23" name="Picture 22" descr="Screen Shot 2019-03-25 at 8.37.5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185" y="3108372"/>
            <a:ext cx="4093028" cy="2745084"/>
          </a:xfrm>
          <a:prstGeom prst="rect">
            <a:avLst/>
          </a:prstGeom>
        </p:spPr>
      </p:pic>
      <p:pic>
        <p:nvPicPr>
          <p:cNvPr id="25" name="Picture 24" descr="Screen Shot 2019-03-25 at 8.39.30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0748" y="3108372"/>
            <a:ext cx="4018881" cy="2745084"/>
          </a:xfrm>
          <a:prstGeom prst="rect">
            <a:avLst/>
          </a:prstGeom>
        </p:spPr>
      </p:pic>
    </p:spTree>
    <p:custDataLst>
      <p:tags r:id="rId1"/>
    </p:custDataLst>
    <p:extLst>
      <p:ext uri="{BB962C8B-B14F-4D97-AF65-F5344CB8AC3E}">
        <p14:creationId xmlns:p14="http://schemas.microsoft.com/office/powerpoint/2010/main" val="159834189"/>
      </p:ext>
    </p:extLst>
  </p:cSld>
  <p:clrMapOvr>
    <a:masterClrMapping/>
  </p:clrMapOvr>
  <mc:AlternateContent xmlns:mc="http://schemas.openxmlformats.org/markup-compatibility/2006">
    <mc:Choice xmlns:p14="http://schemas.microsoft.com/office/powerpoint/2010/main" Requires="p14">
      <p:transition spd="slow" p14:dur="2000" advTm="106116"/>
    </mc:Choice>
    <mc:Fallback>
      <p:transition xmlns:p14="http://schemas.microsoft.com/office/powerpoint/2010/main" spd="slow" advTm="106116"/>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6779" y="274638"/>
            <a:ext cx="8852135" cy="1143000"/>
          </a:xfrm>
        </p:spPr>
        <p:txBody>
          <a:bodyPr>
            <a:normAutofit/>
          </a:bodyPr>
          <a:lstStyle/>
          <a:p>
            <a:r>
              <a:rPr lang="en-US" dirty="0" smtClean="0"/>
              <a:t>Equations for Calculating Metallicity</a:t>
            </a:r>
            <a:endParaRPr lang="en-US" dirty="0"/>
          </a:p>
        </p:txBody>
      </p:sp>
      <p:sp>
        <p:nvSpPr>
          <p:cNvPr id="4" name="Slide Number Placeholder 3"/>
          <p:cNvSpPr>
            <a:spLocks noGrp="1"/>
          </p:cNvSpPr>
          <p:nvPr>
            <p:ph type="sldNum" sz="quarter" idx="12"/>
          </p:nvPr>
        </p:nvSpPr>
        <p:spPr/>
        <p:txBody>
          <a:bodyPr/>
          <a:lstStyle/>
          <a:p>
            <a:fld id="{DB165E1F-3CC0-D84A-9582-E7261824B37C}" type="slidenum">
              <a:rPr lang="en-US" smtClean="0"/>
              <a:t>22</a:t>
            </a:fld>
            <a:endParaRPr lang="en-US"/>
          </a:p>
        </p:txBody>
      </p:sp>
      <p:pic>
        <p:nvPicPr>
          <p:cNvPr id="5" name="Picture 4" descr="Screen Shot 2018-05-01 at 11.01.00 PM.png"/>
          <p:cNvPicPr>
            <a:picLocks noChangeAspect="1"/>
          </p:cNvPicPr>
          <p:nvPr/>
        </p:nvPicPr>
        <p:blipFill rotWithShape="1">
          <a:blip r:embed="rId2">
            <a:extLst>
              <a:ext uri="{28A0092B-C50C-407E-A947-70E740481C1C}">
                <a14:useLocalDpi xmlns:a14="http://schemas.microsoft.com/office/drawing/2010/main" val="0"/>
              </a:ext>
            </a:extLst>
          </a:blip>
          <a:srcRect r="6270"/>
          <a:stretch/>
        </p:blipFill>
        <p:spPr>
          <a:xfrm>
            <a:off x="1286489" y="1468717"/>
            <a:ext cx="7274878" cy="3934908"/>
          </a:xfrm>
          <a:prstGeom prst="rect">
            <a:avLst/>
          </a:prstGeom>
        </p:spPr>
      </p:pic>
      <p:pic>
        <p:nvPicPr>
          <p:cNvPr id="6" name="Picture 5" descr="Screen Shot 2018-05-01 at 11.07.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479" y="4948571"/>
            <a:ext cx="5492805" cy="1405639"/>
          </a:xfrm>
          <a:prstGeom prst="rect">
            <a:avLst/>
          </a:prstGeom>
        </p:spPr>
      </p:pic>
      <p:sp>
        <p:nvSpPr>
          <p:cNvPr id="7" name="TextBox 6"/>
          <p:cNvSpPr txBox="1"/>
          <p:nvPr/>
        </p:nvSpPr>
        <p:spPr>
          <a:xfrm>
            <a:off x="0" y="6354210"/>
            <a:ext cx="4923928" cy="461665"/>
          </a:xfrm>
          <a:prstGeom prst="rect">
            <a:avLst/>
          </a:prstGeom>
          <a:noFill/>
        </p:spPr>
        <p:txBody>
          <a:bodyPr wrap="square" rtlCol="0">
            <a:spAutoFit/>
          </a:bodyPr>
          <a:lstStyle/>
          <a:p>
            <a:r>
              <a:rPr lang="en-US" sz="2400" dirty="0" smtClean="0"/>
              <a:t>Equations: Ly et al. 2016</a:t>
            </a:r>
            <a:endParaRPr lang="en-US" sz="2400" dirty="0"/>
          </a:p>
        </p:txBody>
      </p:sp>
    </p:spTree>
    <p:extLst>
      <p:ext uri="{BB962C8B-B14F-4D97-AF65-F5344CB8AC3E}">
        <p14:creationId xmlns:p14="http://schemas.microsoft.com/office/powerpoint/2010/main" val="159413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165E1F-3CC0-D84A-9582-E7261824B37C}" type="slidenum">
              <a:rPr lang="en-US" smtClean="0"/>
              <a:t>23</a:t>
            </a:fld>
            <a:endParaRPr lang="en-US"/>
          </a:p>
        </p:txBody>
      </p:sp>
      <p:pic>
        <p:nvPicPr>
          <p:cNvPr id="5" name="Picture 4" descr="Screen Shot 2019-03-31 at 7.14.53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4097" y="0"/>
            <a:ext cx="7979752" cy="6407985"/>
          </a:xfrm>
          <a:prstGeom prst="rect">
            <a:avLst/>
          </a:prstGeom>
        </p:spPr>
      </p:pic>
      <p:sp>
        <p:nvSpPr>
          <p:cNvPr id="6" name="TextBox 5"/>
          <p:cNvSpPr txBox="1"/>
          <p:nvPr/>
        </p:nvSpPr>
        <p:spPr>
          <a:xfrm rot="16200000">
            <a:off x="-1251718" y="3320273"/>
            <a:ext cx="3683853" cy="400110"/>
          </a:xfrm>
          <a:prstGeom prst="rect">
            <a:avLst/>
          </a:prstGeom>
          <a:solidFill>
            <a:srgbClr val="FFFFFF"/>
          </a:solidFill>
        </p:spPr>
        <p:txBody>
          <a:bodyPr wrap="square" rtlCol="0">
            <a:spAutoFit/>
          </a:bodyPr>
          <a:lstStyle/>
          <a:p>
            <a:pPr algn="ctr"/>
            <a:r>
              <a:rPr lang="en-US" sz="2000" dirty="0" smtClean="0"/>
              <a:t>Metallicity</a:t>
            </a:r>
            <a:endParaRPr lang="en-US" sz="2000" dirty="0"/>
          </a:p>
        </p:txBody>
      </p:sp>
      <p:sp>
        <p:nvSpPr>
          <p:cNvPr id="7" name="TextBox 6"/>
          <p:cNvSpPr txBox="1"/>
          <p:nvPr/>
        </p:nvSpPr>
        <p:spPr>
          <a:xfrm>
            <a:off x="3993105" y="6382618"/>
            <a:ext cx="1437215" cy="461665"/>
          </a:xfrm>
          <a:prstGeom prst="rect">
            <a:avLst/>
          </a:prstGeom>
          <a:solidFill>
            <a:srgbClr val="FFFFFF"/>
          </a:solidFill>
        </p:spPr>
        <p:txBody>
          <a:bodyPr wrap="square" rtlCol="0">
            <a:spAutoFit/>
          </a:bodyPr>
          <a:lstStyle/>
          <a:p>
            <a:pPr algn="ctr"/>
            <a:r>
              <a:rPr lang="en-US" sz="2400" dirty="0" smtClean="0"/>
              <a:t>O</a:t>
            </a:r>
            <a:r>
              <a:rPr lang="en-US" sz="2400" baseline="-25000" dirty="0" smtClean="0"/>
              <a:t>32</a:t>
            </a:r>
            <a:endParaRPr lang="en-US" sz="2400" dirty="0"/>
          </a:p>
        </p:txBody>
      </p:sp>
    </p:spTree>
    <p:extLst>
      <p:ext uri="{BB962C8B-B14F-4D97-AF65-F5344CB8AC3E}">
        <p14:creationId xmlns:p14="http://schemas.microsoft.com/office/powerpoint/2010/main" val="3926306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descr="Screen Shot 2019-03-31 at 7.13.54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6264" y="2686150"/>
            <a:ext cx="4741947" cy="3747165"/>
          </a:xfrm>
          <a:prstGeom prst="rect">
            <a:avLst/>
          </a:prstGeom>
        </p:spPr>
      </p:pic>
      <p:sp>
        <p:nvSpPr>
          <p:cNvPr id="3" name="Content Placeholder 2"/>
          <p:cNvSpPr>
            <a:spLocks noGrp="1"/>
          </p:cNvSpPr>
          <p:nvPr>
            <p:ph idx="1"/>
          </p:nvPr>
        </p:nvSpPr>
        <p:spPr>
          <a:xfrm>
            <a:off x="4662637" y="0"/>
            <a:ext cx="4481364" cy="3296714"/>
          </a:xfrm>
        </p:spPr>
        <p:txBody>
          <a:bodyPr>
            <a:normAutofit/>
          </a:bodyPr>
          <a:lstStyle/>
          <a:p>
            <a:pPr marL="0" indent="0" algn="ctr">
              <a:buNone/>
            </a:pPr>
            <a:r>
              <a:rPr lang="en-US" dirty="0" smtClean="0">
                <a:latin typeface="Gill Sans"/>
                <a:cs typeface="Gill Sans"/>
              </a:rPr>
              <a:t>Results of electron temperatures range from ~9000 K to ~18000 K from </a:t>
            </a:r>
          </a:p>
          <a:p>
            <a:pPr marL="0" indent="0" algn="ctr">
              <a:buNone/>
            </a:pPr>
            <a:r>
              <a:rPr lang="en-US" dirty="0" smtClean="0">
                <a:latin typeface="Gill Sans"/>
                <a:cs typeface="Gill Sans"/>
              </a:rPr>
              <a:t>[O III]λ4363 detections</a:t>
            </a:r>
          </a:p>
          <a:p>
            <a:pPr marL="0" indent="0" algn="ctr">
              <a:buNone/>
            </a:pPr>
            <a:endParaRPr lang="en-US" dirty="0">
              <a:latin typeface="Gill Sans"/>
              <a:cs typeface="Gill Sans"/>
            </a:endParaRPr>
          </a:p>
        </p:txBody>
      </p:sp>
      <p:sp>
        <p:nvSpPr>
          <p:cNvPr id="2" name="TextBox 1"/>
          <p:cNvSpPr txBox="1"/>
          <p:nvPr/>
        </p:nvSpPr>
        <p:spPr>
          <a:xfrm>
            <a:off x="90637" y="4771897"/>
            <a:ext cx="4091677" cy="1384995"/>
          </a:xfrm>
          <a:prstGeom prst="rect">
            <a:avLst/>
          </a:prstGeom>
          <a:noFill/>
        </p:spPr>
        <p:txBody>
          <a:bodyPr wrap="square" rtlCol="0">
            <a:spAutoFit/>
          </a:bodyPr>
          <a:lstStyle/>
          <a:p>
            <a:pPr algn="ctr"/>
            <a:r>
              <a:rPr lang="en-US" sz="2800" dirty="0" smtClean="0">
                <a:solidFill>
                  <a:srgbClr val="000000"/>
                </a:solidFill>
                <a:latin typeface="Gill Sans"/>
                <a:cs typeface="Gill Sans"/>
              </a:rPr>
              <a:t>The typical ionized temperature is 10</a:t>
            </a:r>
            <a:r>
              <a:rPr lang="en-US" sz="2800" baseline="30000" dirty="0" smtClean="0">
                <a:solidFill>
                  <a:srgbClr val="000000"/>
                </a:solidFill>
                <a:latin typeface="Gill Sans"/>
                <a:cs typeface="Gill Sans"/>
              </a:rPr>
              <a:t>4</a:t>
            </a:r>
            <a:r>
              <a:rPr lang="en-US" sz="2800" dirty="0" smtClean="0">
                <a:solidFill>
                  <a:srgbClr val="000000"/>
                </a:solidFill>
                <a:latin typeface="Gill Sans"/>
                <a:cs typeface="Gill Sans"/>
              </a:rPr>
              <a:t> K for </a:t>
            </a:r>
            <a:r>
              <a:rPr lang="en-US" sz="2800" dirty="0" smtClean="0">
                <a:solidFill>
                  <a:srgbClr val="000000"/>
                </a:solidFill>
                <a:latin typeface="Gill Sans"/>
                <a:cs typeface="Gill Sans"/>
              </a:rPr>
              <a:t>about </a:t>
            </a:r>
            <a:r>
              <a:rPr lang="en-US" sz="2800" dirty="0" smtClean="0">
                <a:solidFill>
                  <a:srgbClr val="000000"/>
                </a:solidFill>
                <a:latin typeface="Gill Sans"/>
                <a:cs typeface="Gill Sans"/>
              </a:rPr>
              <a:t>solar metallicity </a:t>
            </a:r>
            <a:endParaRPr lang="en-US" sz="2800" dirty="0">
              <a:solidFill>
                <a:srgbClr val="000000"/>
              </a:solidFill>
              <a:latin typeface="Gill Sans"/>
              <a:cs typeface="Gill Sans"/>
            </a:endParaRPr>
          </a:p>
        </p:txBody>
      </p:sp>
      <p:sp>
        <p:nvSpPr>
          <p:cNvPr id="5" name="Slide Number Placeholder 4"/>
          <p:cNvSpPr>
            <a:spLocks noGrp="1"/>
          </p:cNvSpPr>
          <p:nvPr>
            <p:ph type="sldNum" sz="quarter" idx="12"/>
          </p:nvPr>
        </p:nvSpPr>
        <p:spPr/>
        <p:txBody>
          <a:bodyPr/>
          <a:lstStyle/>
          <a:p>
            <a:fld id="{DB165E1F-3CC0-D84A-9582-E7261824B37C}" type="slidenum">
              <a:rPr lang="en-US" smtClean="0"/>
              <a:t>24</a:t>
            </a:fld>
            <a:endParaRPr lang="en-US"/>
          </a:p>
        </p:txBody>
      </p:sp>
      <p:pic>
        <p:nvPicPr>
          <p:cNvPr id="14" name="Picture 13" descr="Screen Shot 2019-03-31 at 7.13.3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637" y="147498"/>
            <a:ext cx="4685225" cy="3752117"/>
          </a:xfrm>
          <a:prstGeom prst="rect">
            <a:avLst/>
          </a:prstGeom>
        </p:spPr>
      </p:pic>
      <p:sp>
        <p:nvSpPr>
          <p:cNvPr id="16" name="TextBox 15"/>
          <p:cNvSpPr txBox="1"/>
          <p:nvPr/>
        </p:nvSpPr>
        <p:spPr>
          <a:xfrm>
            <a:off x="1424039" y="3714949"/>
            <a:ext cx="2399057" cy="369332"/>
          </a:xfrm>
          <a:prstGeom prst="rect">
            <a:avLst/>
          </a:prstGeom>
          <a:solidFill>
            <a:srgbClr val="FFFFFF"/>
          </a:solidFill>
        </p:spPr>
        <p:txBody>
          <a:bodyPr wrap="square" rtlCol="0">
            <a:spAutoFit/>
          </a:bodyPr>
          <a:lstStyle/>
          <a:p>
            <a:pPr algn="ctr"/>
            <a:r>
              <a:rPr lang="en-US" dirty="0" smtClean="0"/>
              <a:t>Temperature (K)</a:t>
            </a:r>
            <a:endParaRPr lang="en-US" dirty="0"/>
          </a:p>
        </p:txBody>
      </p:sp>
      <p:sp>
        <p:nvSpPr>
          <p:cNvPr id="18" name="TextBox 17"/>
          <p:cNvSpPr txBox="1"/>
          <p:nvPr/>
        </p:nvSpPr>
        <p:spPr>
          <a:xfrm>
            <a:off x="5964020" y="6248649"/>
            <a:ext cx="2399057" cy="369332"/>
          </a:xfrm>
          <a:prstGeom prst="rect">
            <a:avLst/>
          </a:prstGeom>
          <a:solidFill>
            <a:srgbClr val="FFFFFF"/>
          </a:solidFill>
        </p:spPr>
        <p:txBody>
          <a:bodyPr wrap="square" rtlCol="0">
            <a:spAutoFit/>
          </a:bodyPr>
          <a:lstStyle/>
          <a:p>
            <a:pPr algn="ctr"/>
            <a:r>
              <a:rPr lang="en-US" dirty="0" smtClean="0"/>
              <a:t>Temperature (K)</a:t>
            </a:r>
            <a:endParaRPr lang="en-US" dirty="0"/>
          </a:p>
        </p:txBody>
      </p:sp>
      <p:sp>
        <p:nvSpPr>
          <p:cNvPr id="19" name="TextBox 18"/>
          <p:cNvSpPr txBox="1"/>
          <p:nvPr/>
        </p:nvSpPr>
        <p:spPr>
          <a:xfrm rot="16200000">
            <a:off x="-309257" y="1847120"/>
            <a:ext cx="859556" cy="276999"/>
          </a:xfrm>
          <a:prstGeom prst="rect">
            <a:avLst/>
          </a:prstGeom>
          <a:solidFill>
            <a:srgbClr val="FFFFFF"/>
          </a:solidFill>
        </p:spPr>
        <p:txBody>
          <a:bodyPr wrap="square" rtlCol="0">
            <a:spAutoFit/>
          </a:bodyPr>
          <a:lstStyle/>
          <a:p>
            <a:pPr algn="ctr"/>
            <a:r>
              <a:rPr lang="en-US" sz="1200" dirty="0" smtClean="0"/>
              <a:t>R</a:t>
            </a:r>
            <a:r>
              <a:rPr lang="en-US" sz="1200" baseline="-25000" dirty="0" smtClean="0"/>
              <a:t>23</a:t>
            </a:r>
            <a:endParaRPr lang="en-US" sz="1200" dirty="0"/>
          </a:p>
        </p:txBody>
      </p:sp>
      <p:sp>
        <p:nvSpPr>
          <p:cNvPr id="20" name="TextBox 19"/>
          <p:cNvSpPr txBox="1"/>
          <p:nvPr/>
        </p:nvSpPr>
        <p:spPr>
          <a:xfrm rot="16200000">
            <a:off x="4044985" y="4313951"/>
            <a:ext cx="859556" cy="338554"/>
          </a:xfrm>
          <a:prstGeom prst="rect">
            <a:avLst/>
          </a:prstGeom>
          <a:solidFill>
            <a:srgbClr val="FFFFFF"/>
          </a:solidFill>
        </p:spPr>
        <p:txBody>
          <a:bodyPr wrap="square" rtlCol="0">
            <a:spAutoFit/>
          </a:bodyPr>
          <a:lstStyle/>
          <a:p>
            <a:pPr algn="ctr"/>
            <a:r>
              <a:rPr lang="en-US" sz="1600" dirty="0" smtClean="0"/>
              <a:t>O</a:t>
            </a:r>
            <a:r>
              <a:rPr lang="en-US" sz="1600" baseline="-25000" dirty="0" smtClean="0"/>
              <a:t>32</a:t>
            </a:r>
            <a:endParaRPr lang="en-US" sz="1600" dirty="0"/>
          </a:p>
        </p:txBody>
      </p:sp>
    </p:spTree>
    <p:extLst>
      <p:ext uri="{BB962C8B-B14F-4D97-AF65-F5344CB8AC3E}">
        <p14:creationId xmlns:p14="http://schemas.microsoft.com/office/powerpoint/2010/main" val="1454877485"/>
      </p:ext>
    </p:extLst>
  </p:cSld>
  <p:clrMapOvr>
    <a:masterClrMapping/>
  </p:clrMapOvr>
  <mc:AlternateContent xmlns:mc="http://schemas.openxmlformats.org/markup-compatibility/2006">
    <mc:Choice xmlns:p14="http://schemas.microsoft.com/office/powerpoint/2010/main" Requires="p14">
      <p:transition spd="slow" p14:dur="2000" advTm="40987"/>
    </mc:Choice>
    <mc:Fallback>
      <p:transition xmlns:p14="http://schemas.microsoft.com/office/powerpoint/2010/main" spd="slow" advTm="40987"/>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00" y="191003"/>
            <a:ext cx="7647636" cy="1143000"/>
          </a:xfrm>
        </p:spPr>
        <p:txBody>
          <a:bodyPr/>
          <a:lstStyle/>
          <a:p>
            <a:pPr algn="r"/>
            <a:r>
              <a:rPr lang="en-US" dirty="0" smtClean="0">
                <a:latin typeface="Gill Sans"/>
                <a:cs typeface="Gill Sans"/>
              </a:rPr>
              <a:t>Background</a:t>
            </a:r>
            <a:endParaRPr lang="en-US" dirty="0">
              <a:latin typeface="Gill Sans"/>
              <a:cs typeface="Gill Sans"/>
            </a:endParaRPr>
          </a:p>
        </p:txBody>
      </p:sp>
      <p:sp>
        <p:nvSpPr>
          <p:cNvPr id="8" name="Slide Number Placeholder 7"/>
          <p:cNvSpPr>
            <a:spLocks noGrp="1"/>
          </p:cNvSpPr>
          <p:nvPr>
            <p:ph type="sldNum" sz="quarter" idx="12"/>
          </p:nvPr>
        </p:nvSpPr>
        <p:spPr/>
        <p:txBody>
          <a:bodyPr/>
          <a:lstStyle/>
          <a:p>
            <a:fld id="{DB165E1F-3CC0-D84A-9582-E7261824B37C}" type="slidenum">
              <a:rPr lang="en-US" smtClean="0"/>
              <a:t>3</a:t>
            </a:fld>
            <a:endParaRPr lang="en-US"/>
          </a:p>
        </p:txBody>
      </p:sp>
      <p:pic>
        <p:nvPicPr>
          <p:cNvPr id="9" name="Picture 8" descr="m82_possible_background.jpg"/>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33000" contrast="10000"/>
                    </a14:imgEffect>
                  </a14:imgLayer>
                </a14:imgProps>
              </a:ext>
              <a:ext uri="{28A0092B-C50C-407E-A947-70E740481C1C}">
                <a14:useLocalDpi xmlns:a14="http://schemas.microsoft.com/office/drawing/2010/main"/>
              </a:ext>
            </a:extLst>
          </a:blip>
          <a:stretch>
            <a:fillRect/>
          </a:stretch>
        </p:blipFill>
        <p:spPr>
          <a:xfrm>
            <a:off x="166779" y="191003"/>
            <a:ext cx="4590558" cy="3580336"/>
          </a:xfrm>
          <a:prstGeom prst="rect">
            <a:avLst/>
          </a:prstGeom>
        </p:spPr>
      </p:pic>
      <p:sp>
        <p:nvSpPr>
          <p:cNvPr id="10" name="Rectangle 9"/>
          <p:cNvSpPr/>
          <p:nvPr/>
        </p:nvSpPr>
        <p:spPr>
          <a:xfrm>
            <a:off x="4849431" y="1332688"/>
            <a:ext cx="4179106" cy="2308324"/>
          </a:xfrm>
          <a:prstGeom prst="rect">
            <a:avLst/>
          </a:prstGeom>
        </p:spPr>
        <p:txBody>
          <a:bodyPr wrap="square">
            <a:spAutoFit/>
          </a:bodyPr>
          <a:lstStyle/>
          <a:p>
            <a:r>
              <a:rPr lang="en-US" sz="2400" dirty="0" smtClean="0">
                <a:solidFill>
                  <a:srgbClr val="000000"/>
                </a:solidFill>
                <a:latin typeface="Gill Sans"/>
                <a:cs typeface="Gill Sans"/>
              </a:rPr>
              <a:t>In past studies,  </a:t>
            </a:r>
            <a:r>
              <a:rPr lang="en-US" sz="2400" dirty="0">
                <a:solidFill>
                  <a:srgbClr val="000000"/>
                </a:solidFill>
                <a:latin typeface="Gill Sans"/>
                <a:cs typeface="Gill Sans"/>
              </a:rPr>
              <a:t>local metallicity </a:t>
            </a:r>
            <a:r>
              <a:rPr lang="en-US" sz="2400" dirty="0" smtClean="0">
                <a:solidFill>
                  <a:srgbClr val="000000"/>
                </a:solidFill>
                <a:latin typeface="Gill Sans"/>
                <a:cs typeface="Gill Sans"/>
              </a:rPr>
              <a:t>diagnostics were used </a:t>
            </a:r>
            <a:r>
              <a:rPr lang="en-US" sz="2400" dirty="0">
                <a:solidFill>
                  <a:srgbClr val="000000"/>
                </a:solidFill>
                <a:latin typeface="Gill Sans"/>
                <a:cs typeface="Gill Sans"/>
              </a:rPr>
              <a:t>to study high redshift </a:t>
            </a:r>
            <a:r>
              <a:rPr lang="en-US" sz="2400" dirty="0" smtClean="0">
                <a:solidFill>
                  <a:srgbClr val="000000"/>
                </a:solidFill>
                <a:latin typeface="Gill Sans"/>
                <a:cs typeface="Gill Sans"/>
              </a:rPr>
              <a:t>galaxy evolution.</a:t>
            </a:r>
          </a:p>
          <a:p>
            <a:r>
              <a:rPr lang="en-US" sz="2400" dirty="0" smtClean="0">
                <a:solidFill>
                  <a:srgbClr val="000000"/>
                </a:solidFill>
                <a:latin typeface="Gill Sans"/>
                <a:cs typeface="Gill Sans"/>
              </a:rPr>
              <a:t>Here, they implicitly  </a:t>
            </a:r>
            <a:r>
              <a:rPr lang="en-US" sz="2400" i="1" u="sng" dirty="0">
                <a:solidFill>
                  <a:srgbClr val="000000"/>
                </a:solidFill>
                <a:latin typeface="Gill Sans"/>
                <a:cs typeface="Gill Sans"/>
              </a:rPr>
              <a:t>assume</a:t>
            </a:r>
            <a:r>
              <a:rPr lang="en-US" sz="2400" dirty="0">
                <a:solidFill>
                  <a:srgbClr val="000000"/>
                </a:solidFill>
                <a:latin typeface="Gill Sans"/>
                <a:cs typeface="Gill Sans"/>
              </a:rPr>
              <a:t> that </a:t>
            </a:r>
            <a:r>
              <a:rPr lang="en-US" sz="2400" dirty="0" smtClean="0">
                <a:solidFill>
                  <a:srgbClr val="000000"/>
                </a:solidFill>
                <a:latin typeface="Gill Sans"/>
                <a:cs typeface="Gill Sans"/>
              </a:rPr>
              <a:t>these </a:t>
            </a:r>
            <a:r>
              <a:rPr lang="en-US" sz="2400" dirty="0">
                <a:solidFill>
                  <a:srgbClr val="000000"/>
                </a:solidFill>
                <a:latin typeface="Gill Sans"/>
                <a:cs typeface="Gill Sans"/>
              </a:rPr>
              <a:t>galaxies resemble </a:t>
            </a:r>
            <a:r>
              <a:rPr lang="en-US" sz="2400" dirty="0" smtClean="0">
                <a:solidFill>
                  <a:srgbClr val="000000"/>
                </a:solidFill>
                <a:latin typeface="Gill Sans"/>
                <a:cs typeface="Gill Sans"/>
              </a:rPr>
              <a:t>local ones. </a:t>
            </a:r>
            <a:endParaRPr lang="en-US" sz="2400" dirty="0" smtClean="0">
              <a:solidFill>
                <a:srgbClr val="000000"/>
              </a:solidFill>
              <a:latin typeface="Gill Sans"/>
              <a:cs typeface="Gill Sans"/>
            </a:endParaRPr>
          </a:p>
        </p:txBody>
      </p:sp>
      <p:sp>
        <p:nvSpPr>
          <p:cNvPr id="11" name="Rectangle 10"/>
          <p:cNvSpPr/>
          <p:nvPr/>
        </p:nvSpPr>
        <p:spPr>
          <a:xfrm>
            <a:off x="346388" y="3904089"/>
            <a:ext cx="8340412" cy="1785104"/>
          </a:xfrm>
          <a:prstGeom prst="rect">
            <a:avLst/>
          </a:prstGeom>
        </p:spPr>
        <p:txBody>
          <a:bodyPr wrap="square">
            <a:spAutoFit/>
          </a:bodyPr>
          <a:lstStyle/>
          <a:p>
            <a:r>
              <a:rPr lang="en-US" sz="2200" dirty="0" smtClean="0">
                <a:solidFill>
                  <a:srgbClr val="000000"/>
                </a:solidFill>
                <a:latin typeface="Gill Sans"/>
                <a:cs typeface="Gill Sans"/>
              </a:rPr>
              <a:t>However, as we learned from studying high-redshift galaxies, we see significant differences in galaxy properties. </a:t>
            </a:r>
          </a:p>
          <a:p>
            <a:endParaRPr lang="en-US" sz="2200" dirty="0">
              <a:solidFill>
                <a:srgbClr val="000000"/>
              </a:solidFill>
              <a:latin typeface="Gill Sans"/>
              <a:cs typeface="Gill Sans"/>
            </a:endParaRPr>
          </a:p>
          <a:p>
            <a:r>
              <a:rPr lang="en-US" sz="2200" dirty="0" smtClean="0">
                <a:solidFill>
                  <a:srgbClr val="000000"/>
                </a:solidFill>
                <a:latin typeface="Gill Sans"/>
                <a:cs typeface="Gill Sans"/>
              </a:rPr>
              <a:t>These </a:t>
            </a:r>
            <a:r>
              <a:rPr lang="en-US" sz="2200" dirty="0" smtClean="0">
                <a:solidFill>
                  <a:srgbClr val="000000"/>
                </a:solidFill>
                <a:latin typeface="Gill Sans"/>
                <a:cs typeface="Gill Sans"/>
              </a:rPr>
              <a:t>differences are problematic and cause the greatest amount of uncertainty in galaxy evolution studies. </a:t>
            </a:r>
          </a:p>
        </p:txBody>
      </p:sp>
    </p:spTree>
    <p:custDataLst>
      <p:tags r:id="rId1"/>
    </p:custDataLst>
    <p:extLst>
      <p:ext uri="{BB962C8B-B14F-4D97-AF65-F5344CB8AC3E}">
        <p14:creationId xmlns:p14="http://schemas.microsoft.com/office/powerpoint/2010/main" val="2661860055"/>
      </p:ext>
    </p:extLst>
  </p:cSld>
  <p:clrMapOvr>
    <a:masterClrMapping/>
  </p:clrMapOvr>
  <mc:AlternateContent xmlns:mc="http://schemas.openxmlformats.org/markup-compatibility/2006" xmlns:p14="http://schemas.microsoft.com/office/powerpoint/2010/main">
    <mc:Choice Requires="p14">
      <p:transition spd="slow" p14:dur="2000" advTm="86052"/>
    </mc:Choice>
    <mc:Fallback xmlns="">
      <p:transition xmlns:p14="http://schemas.microsoft.com/office/powerpoint/2010/main" spd="slow" advTm="86052"/>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17" y="274638"/>
            <a:ext cx="8229600" cy="1143000"/>
          </a:xfrm>
        </p:spPr>
        <p:txBody>
          <a:bodyPr/>
          <a:lstStyle/>
          <a:p>
            <a:pPr algn="l"/>
            <a:r>
              <a:rPr lang="en-US" dirty="0" smtClean="0">
                <a:solidFill>
                  <a:srgbClr val="000000"/>
                </a:solidFill>
                <a:latin typeface="Gill Sans"/>
                <a:cs typeface="Gill Sans"/>
              </a:rPr>
              <a:t>Objectives</a:t>
            </a:r>
            <a:endParaRPr lang="en-US" dirty="0">
              <a:solidFill>
                <a:srgbClr val="000000"/>
              </a:solidFill>
              <a:latin typeface="Gill Sans"/>
              <a:cs typeface="Gill Sans"/>
            </a:endParaRPr>
          </a:p>
        </p:txBody>
      </p:sp>
      <p:sp>
        <p:nvSpPr>
          <p:cNvPr id="3" name="Content Placeholder 2"/>
          <p:cNvSpPr>
            <a:spLocks noGrp="1"/>
          </p:cNvSpPr>
          <p:nvPr>
            <p:ph idx="1"/>
          </p:nvPr>
        </p:nvSpPr>
        <p:spPr>
          <a:xfrm>
            <a:off x="200618" y="1308424"/>
            <a:ext cx="3891892" cy="3848305"/>
          </a:xfrm>
        </p:spPr>
        <p:txBody>
          <a:bodyPr>
            <a:noAutofit/>
          </a:bodyPr>
          <a:lstStyle/>
          <a:p>
            <a:pPr marL="0" indent="0">
              <a:buNone/>
            </a:pPr>
            <a:r>
              <a:rPr lang="en-US" sz="2800" dirty="0" smtClean="0">
                <a:solidFill>
                  <a:srgbClr val="000000"/>
                </a:solidFill>
                <a:latin typeface="Gill Sans"/>
                <a:cs typeface="Gill Sans"/>
              </a:rPr>
              <a:t>We are re-developing the strong-line calibration by stacking spectra to detect [</a:t>
            </a:r>
            <a:r>
              <a:rPr lang="en-US" sz="2800" dirty="0">
                <a:solidFill>
                  <a:srgbClr val="000000"/>
                </a:solidFill>
                <a:latin typeface="Gill Sans"/>
                <a:cs typeface="Gill Sans"/>
              </a:rPr>
              <a:t>O III]</a:t>
            </a:r>
            <a:r>
              <a:rPr lang="en-US" sz="2800" dirty="0" smtClean="0">
                <a:solidFill>
                  <a:srgbClr val="000000"/>
                </a:solidFill>
                <a:latin typeface="Gill Sans"/>
                <a:cs typeface="Gill Sans"/>
              </a:rPr>
              <a:t>λ4363. It is a weak </a:t>
            </a:r>
            <a:r>
              <a:rPr lang="en-US" sz="2800" dirty="0">
                <a:solidFill>
                  <a:srgbClr val="000000"/>
                </a:solidFill>
                <a:latin typeface="Gill Sans"/>
                <a:cs typeface="Gill Sans"/>
              </a:rPr>
              <a:t>excitation line whose flux is directly related to the electron </a:t>
            </a:r>
            <a:r>
              <a:rPr lang="en-US" sz="2800" dirty="0" smtClean="0">
                <a:solidFill>
                  <a:srgbClr val="000000"/>
                </a:solidFill>
                <a:latin typeface="Gill Sans"/>
                <a:cs typeface="Gill Sans"/>
              </a:rPr>
              <a:t>temperature. </a:t>
            </a:r>
            <a:endParaRPr lang="en-US" sz="2800" dirty="0">
              <a:solidFill>
                <a:srgbClr val="000000"/>
              </a:solidFill>
              <a:latin typeface="Gill Sans"/>
              <a:cs typeface="Gill Sans"/>
            </a:endParaRPr>
          </a:p>
        </p:txBody>
      </p:sp>
      <p:sp>
        <p:nvSpPr>
          <p:cNvPr id="6" name="Rectangle 5"/>
          <p:cNvSpPr/>
          <p:nvPr/>
        </p:nvSpPr>
        <p:spPr>
          <a:xfrm>
            <a:off x="200618" y="5336480"/>
            <a:ext cx="8486182" cy="1384995"/>
          </a:xfrm>
          <a:prstGeom prst="rect">
            <a:avLst/>
          </a:prstGeom>
        </p:spPr>
        <p:txBody>
          <a:bodyPr wrap="square">
            <a:spAutoFit/>
          </a:bodyPr>
          <a:lstStyle/>
          <a:p>
            <a:r>
              <a:rPr lang="en-US" sz="2800" dirty="0">
                <a:solidFill>
                  <a:srgbClr val="000000"/>
                </a:solidFill>
                <a:latin typeface="Gill Sans"/>
                <a:cs typeface="Gill Sans"/>
              </a:rPr>
              <a:t>The advantage of this approach is that the electron temperature is directly correlated with the gas-phase metallicity. </a:t>
            </a:r>
          </a:p>
        </p:txBody>
      </p:sp>
      <p:sp>
        <p:nvSpPr>
          <p:cNvPr id="8" name="Slide Number Placeholder 7"/>
          <p:cNvSpPr>
            <a:spLocks noGrp="1"/>
          </p:cNvSpPr>
          <p:nvPr>
            <p:ph type="sldNum" sz="quarter" idx="12"/>
          </p:nvPr>
        </p:nvSpPr>
        <p:spPr/>
        <p:txBody>
          <a:bodyPr/>
          <a:lstStyle/>
          <a:p>
            <a:fld id="{DB165E1F-3CC0-D84A-9582-E7261824B37C}" type="slidenum">
              <a:rPr lang="en-US" smtClean="0"/>
              <a:t>4</a:t>
            </a:fld>
            <a:endParaRPr lang="en-US"/>
          </a:p>
        </p:txBody>
      </p:sp>
      <p:pic>
        <p:nvPicPr>
          <p:cNvPr id="11" name="Picture 10" descr="Screen Shot 2019-03-27 at 3.48.32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62400" y="0"/>
            <a:ext cx="5181600" cy="5105400"/>
          </a:xfrm>
          <a:prstGeom prst="rect">
            <a:avLst/>
          </a:prstGeom>
          <a:solidFill>
            <a:srgbClr val="FFFFFF"/>
          </a:solidFill>
        </p:spPr>
      </p:pic>
      <p:sp>
        <p:nvSpPr>
          <p:cNvPr id="12" name="TextBox 11"/>
          <p:cNvSpPr txBox="1"/>
          <p:nvPr/>
        </p:nvSpPr>
        <p:spPr>
          <a:xfrm>
            <a:off x="6902100" y="74583"/>
            <a:ext cx="2241900" cy="400110"/>
          </a:xfrm>
          <a:prstGeom prst="rect">
            <a:avLst/>
          </a:prstGeom>
          <a:solidFill>
            <a:srgbClr val="FFFFFF"/>
          </a:solidFill>
        </p:spPr>
        <p:txBody>
          <a:bodyPr wrap="square" rtlCol="0">
            <a:spAutoFit/>
          </a:bodyPr>
          <a:lstStyle/>
          <a:p>
            <a:r>
              <a:rPr lang="en-US" sz="2000" dirty="0" smtClean="0">
                <a:latin typeface="Gill Sans"/>
                <a:cs typeface="Gill Sans"/>
              </a:rPr>
              <a:t>Nicholls et al. 2014</a:t>
            </a:r>
            <a:endParaRPr lang="en-US" sz="2000" dirty="0">
              <a:latin typeface="Gill Sans"/>
              <a:cs typeface="Gill Sans"/>
            </a:endParaRPr>
          </a:p>
        </p:txBody>
      </p:sp>
      <p:sp>
        <p:nvSpPr>
          <p:cNvPr id="13" name="TextBox 12"/>
          <p:cNvSpPr txBox="1"/>
          <p:nvPr/>
        </p:nvSpPr>
        <p:spPr>
          <a:xfrm>
            <a:off x="7158684" y="936421"/>
            <a:ext cx="1528116" cy="707886"/>
          </a:xfrm>
          <a:prstGeom prst="rect">
            <a:avLst/>
          </a:prstGeom>
          <a:solidFill>
            <a:srgbClr val="FFFFFF"/>
          </a:solidFill>
        </p:spPr>
        <p:txBody>
          <a:bodyPr wrap="square" rtlCol="0">
            <a:spAutoFit/>
          </a:bodyPr>
          <a:lstStyle/>
          <a:p>
            <a:endParaRPr lang="en-US" sz="4000" dirty="0"/>
          </a:p>
        </p:txBody>
      </p:sp>
      <p:sp>
        <p:nvSpPr>
          <p:cNvPr id="14" name="TextBox 13"/>
          <p:cNvSpPr txBox="1"/>
          <p:nvPr/>
        </p:nvSpPr>
        <p:spPr>
          <a:xfrm>
            <a:off x="5025084" y="2820558"/>
            <a:ext cx="1697408" cy="1615827"/>
          </a:xfrm>
          <a:prstGeom prst="rect">
            <a:avLst/>
          </a:prstGeom>
          <a:solidFill>
            <a:srgbClr val="FFFFFF"/>
          </a:solidFill>
        </p:spPr>
        <p:txBody>
          <a:bodyPr wrap="square" rtlCol="0">
            <a:spAutoFit/>
          </a:bodyPr>
          <a:lstStyle/>
          <a:p>
            <a:endParaRPr lang="en-US" sz="9900" dirty="0"/>
          </a:p>
        </p:txBody>
      </p:sp>
      <p:sp>
        <p:nvSpPr>
          <p:cNvPr id="15" name="TextBox 14"/>
          <p:cNvSpPr txBox="1"/>
          <p:nvPr/>
        </p:nvSpPr>
        <p:spPr>
          <a:xfrm rot="16200000">
            <a:off x="2745385" y="2666669"/>
            <a:ext cx="2822421" cy="307777"/>
          </a:xfrm>
          <a:prstGeom prst="rect">
            <a:avLst/>
          </a:prstGeom>
          <a:solidFill>
            <a:srgbClr val="FFFFFF"/>
          </a:solidFill>
        </p:spPr>
        <p:txBody>
          <a:bodyPr wrap="square" rtlCol="0">
            <a:spAutoFit/>
          </a:bodyPr>
          <a:lstStyle/>
          <a:p>
            <a:pPr algn="ctr"/>
            <a:r>
              <a:rPr lang="en-US" sz="1400" dirty="0" smtClean="0"/>
              <a:t>Electron Temperature (K)</a:t>
            </a:r>
            <a:endParaRPr lang="en-US" sz="1400" dirty="0"/>
          </a:p>
        </p:txBody>
      </p:sp>
      <p:sp>
        <p:nvSpPr>
          <p:cNvPr id="16" name="TextBox 15"/>
          <p:cNvSpPr txBox="1"/>
          <p:nvPr/>
        </p:nvSpPr>
        <p:spPr>
          <a:xfrm>
            <a:off x="4876533" y="4887435"/>
            <a:ext cx="3810267" cy="307777"/>
          </a:xfrm>
          <a:prstGeom prst="rect">
            <a:avLst/>
          </a:prstGeom>
          <a:solidFill>
            <a:srgbClr val="FFFFFF"/>
          </a:solidFill>
        </p:spPr>
        <p:txBody>
          <a:bodyPr wrap="square" rtlCol="0">
            <a:spAutoFit/>
          </a:bodyPr>
          <a:lstStyle/>
          <a:p>
            <a:pPr algn="ctr"/>
            <a:r>
              <a:rPr lang="en-US" sz="1400" dirty="0" smtClean="0"/>
              <a:t>Gas-phase oxygen abundance</a:t>
            </a:r>
            <a:endParaRPr lang="en-US" sz="1400" dirty="0"/>
          </a:p>
        </p:txBody>
      </p:sp>
    </p:spTree>
    <p:custDataLst>
      <p:tags r:id="rId1"/>
    </p:custDataLst>
    <p:extLst>
      <p:ext uri="{BB962C8B-B14F-4D97-AF65-F5344CB8AC3E}">
        <p14:creationId xmlns:p14="http://schemas.microsoft.com/office/powerpoint/2010/main" val="2614818865"/>
      </p:ext>
    </p:extLst>
  </p:cSld>
  <p:clrMapOvr>
    <a:masterClrMapping/>
  </p:clrMapOvr>
  <mc:AlternateContent xmlns:mc="http://schemas.openxmlformats.org/markup-compatibility/2006" xmlns:p14="http://schemas.microsoft.com/office/powerpoint/2010/main">
    <mc:Choice Requires="p14">
      <p:transition spd="slow" p14:dur="2000" advTm="84763"/>
    </mc:Choice>
    <mc:Fallback xmlns="">
      <p:transition xmlns:p14="http://schemas.microsoft.com/office/powerpoint/2010/main" spd="slow" advTm="8476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Gill Sans"/>
                <a:cs typeface="Gill Sans"/>
              </a:rPr>
              <a:t>Objectives</a:t>
            </a:r>
            <a:endParaRPr lang="en-US" dirty="0">
              <a:solidFill>
                <a:srgbClr val="000000"/>
              </a:solidFill>
              <a:latin typeface="Gill Sans"/>
              <a:cs typeface="Gill Sans"/>
            </a:endParaRPr>
          </a:p>
        </p:txBody>
      </p:sp>
      <p:sp>
        <p:nvSpPr>
          <p:cNvPr id="8" name="Slide Number Placeholder 7"/>
          <p:cNvSpPr>
            <a:spLocks noGrp="1"/>
          </p:cNvSpPr>
          <p:nvPr>
            <p:ph type="sldNum" sz="quarter" idx="12"/>
          </p:nvPr>
        </p:nvSpPr>
        <p:spPr/>
        <p:txBody>
          <a:bodyPr/>
          <a:lstStyle/>
          <a:p>
            <a:fld id="{DB165E1F-3CC0-D84A-9582-E7261824B37C}" type="slidenum">
              <a:rPr lang="en-US" smtClean="0"/>
              <a:t>5</a:t>
            </a:fld>
            <a:endParaRPr lang="en-US"/>
          </a:p>
        </p:txBody>
      </p:sp>
      <p:sp>
        <p:nvSpPr>
          <p:cNvPr id="9" name="Content Placeholder 2"/>
          <p:cNvSpPr txBox="1">
            <a:spLocks/>
          </p:cNvSpPr>
          <p:nvPr/>
        </p:nvSpPr>
        <p:spPr>
          <a:xfrm>
            <a:off x="153952" y="1417638"/>
            <a:ext cx="4270434" cy="3260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Gill Sans"/>
                <a:cs typeface="Gill Sans"/>
              </a:rPr>
              <a:t>Because [O III] λ4363 is very weak, a large telescope </a:t>
            </a:r>
            <a:r>
              <a:rPr lang="en-US" sz="2800" dirty="0" smtClean="0">
                <a:latin typeface="Gill Sans"/>
                <a:cs typeface="Gill Sans"/>
              </a:rPr>
              <a:t>aperture (e.g. 10m Keck) </a:t>
            </a:r>
            <a:r>
              <a:rPr lang="en-US" sz="2800" dirty="0" smtClean="0">
                <a:latin typeface="Gill Sans"/>
                <a:cs typeface="Gill Sans"/>
              </a:rPr>
              <a:t>and large sample size are needed</a:t>
            </a:r>
          </a:p>
          <a:p>
            <a:pPr marL="0" indent="0">
              <a:buNone/>
            </a:pPr>
            <a:endParaRPr lang="en-US" sz="2800" dirty="0">
              <a:latin typeface="Gill Sans"/>
              <a:cs typeface="Gill Sans"/>
            </a:endParaRPr>
          </a:p>
          <a:p>
            <a:pPr marL="0" indent="0">
              <a:buNone/>
            </a:pPr>
            <a:r>
              <a:rPr lang="en-US" sz="2800" dirty="0" smtClean="0">
                <a:latin typeface="Gill Sans"/>
                <a:cs typeface="Gill Sans"/>
              </a:rPr>
              <a:t>DEEP2 </a:t>
            </a:r>
            <a:r>
              <a:rPr lang="en-US" sz="2800" dirty="0">
                <a:latin typeface="Gill Sans"/>
                <a:cs typeface="Gill Sans"/>
              </a:rPr>
              <a:t>is the largest spectroscopic study at z ~1 for low-mass galaxies</a:t>
            </a:r>
          </a:p>
          <a:p>
            <a:endParaRPr lang="en-US" sz="2800" dirty="0" smtClean="0">
              <a:latin typeface="Gill Sans"/>
              <a:cs typeface="Gill Sans"/>
            </a:endParaRPr>
          </a:p>
        </p:txBody>
      </p:sp>
      <p:pic>
        <p:nvPicPr>
          <p:cNvPr id="10" name="Picture 9" descr="master_grid_zoomin.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0043" y="2034365"/>
            <a:ext cx="4566132" cy="3186502"/>
          </a:xfrm>
          <a:prstGeom prst="rect">
            <a:avLst/>
          </a:prstGeom>
        </p:spPr>
      </p:pic>
      <p:sp>
        <p:nvSpPr>
          <p:cNvPr id="5" name="TextBox 4"/>
          <p:cNvSpPr txBox="1"/>
          <p:nvPr/>
        </p:nvSpPr>
        <p:spPr>
          <a:xfrm>
            <a:off x="4450043" y="5220867"/>
            <a:ext cx="4566132" cy="923330"/>
          </a:xfrm>
          <a:prstGeom prst="rect">
            <a:avLst/>
          </a:prstGeom>
          <a:noFill/>
        </p:spPr>
        <p:txBody>
          <a:bodyPr wrap="square" rtlCol="0">
            <a:spAutoFit/>
          </a:bodyPr>
          <a:lstStyle/>
          <a:p>
            <a:r>
              <a:rPr lang="en-US" dirty="0">
                <a:latin typeface="Gill Sans"/>
                <a:cs typeface="Gill Sans"/>
              </a:rPr>
              <a:t>H</a:t>
            </a:r>
            <a:r>
              <a:rPr lang="en-US" dirty="0" smtClean="0">
                <a:latin typeface="Gill Sans"/>
                <a:cs typeface="Gill Sans"/>
              </a:rPr>
              <a:t>orizontal lines: </a:t>
            </a:r>
            <a:r>
              <a:rPr lang="en-US" dirty="0" smtClean="0">
                <a:latin typeface="Gill Sans"/>
                <a:cs typeface="Gill Sans"/>
              </a:rPr>
              <a:t>represent </a:t>
            </a:r>
            <a:r>
              <a:rPr lang="en-US" dirty="0" smtClean="0">
                <a:latin typeface="Gill Sans"/>
                <a:cs typeface="Gill Sans"/>
              </a:rPr>
              <a:t>individual </a:t>
            </a:r>
            <a:r>
              <a:rPr lang="en-US" dirty="0" smtClean="0">
                <a:latin typeface="Gill Sans"/>
                <a:cs typeface="Gill Sans"/>
              </a:rPr>
              <a:t>spectra</a:t>
            </a:r>
            <a:endParaRPr lang="en-US" dirty="0" smtClean="0">
              <a:latin typeface="Gill Sans"/>
              <a:cs typeface="Gill Sans"/>
            </a:endParaRPr>
          </a:p>
          <a:p>
            <a:r>
              <a:rPr lang="en-US" dirty="0" smtClean="0">
                <a:latin typeface="Gill Sans"/>
                <a:cs typeface="Gill Sans"/>
              </a:rPr>
              <a:t>Three vertical lines: emission lines utilized in 					this study </a:t>
            </a:r>
          </a:p>
        </p:txBody>
      </p:sp>
      <p:sp>
        <p:nvSpPr>
          <p:cNvPr id="11" name="TextBox 10"/>
          <p:cNvSpPr txBox="1"/>
          <p:nvPr/>
        </p:nvSpPr>
        <p:spPr>
          <a:xfrm>
            <a:off x="4450043" y="1660436"/>
            <a:ext cx="4566132" cy="400110"/>
          </a:xfrm>
          <a:prstGeom prst="rect">
            <a:avLst/>
          </a:prstGeom>
          <a:solidFill>
            <a:srgbClr val="FFFFFF"/>
          </a:solidFill>
        </p:spPr>
        <p:txBody>
          <a:bodyPr wrap="square" rtlCol="0">
            <a:spAutoFit/>
          </a:bodyPr>
          <a:lstStyle/>
          <a:p>
            <a:r>
              <a:rPr lang="el-GR" sz="2000" b="1" dirty="0" smtClean="0"/>
              <a:t>λ</a:t>
            </a:r>
            <a:r>
              <a:rPr lang="en-US" sz="2000" b="1" dirty="0" smtClean="0"/>
              <a:t>= 4861                         </a:t>
            </a:r>
            <a:r>
              <a:rPr lang="el-GR" sz="2000" b="1" dirty="0"/>
              <a:t>λ</a:t>
            </a:r>
            <a:r>
              <a:rPr lang="en-US" sz="2000" b="1" dirty="0" smtClean="0"/>
              <a:t>= 4958       </a:t>
            </a:r>
            <a:r>
              <a:rPr lang="el-GR" sz="2000" b="1" dirty="0" smtClean="0"/>
              <a:t>λ</a:t>
            </a:r>
            <a:r>
              <a:rPr lang="en-US" sz="2000" b="1" dirty="0" smtClean="0"/>
              <a:t>= </a:t>
            </a:r>
            <a:r>
              <a:rPr lang="en-US" sz="2000" b="1" dirty="0" smtClean="0"/>
              <a:t>5007</a:t>
            </a:r>
            <a:endParaRPr lang="en-US" sz="2000" b="1" dirty="0"/>
          </a:p>
        </p:txBody>
      </p:sp>
    </p:spTree>
    <p:custDataLst>
      <p:tags r:id="rId1"/>
    </p:custDataLst>
    <p:extLst>
      <p:ext uri="{BB962C8B-B14F-4D97-AF65-F5344CB8AC3E}">
        <p14:creationId xmlns:p14="http://schemas.microsoft.com/office/powerpoint/2010/main" val="3165422084"/>
      </p:ext>
    </p:extLst>
  </p:cSld>
  <p:clrMapOvr>
    <a:masterClrMapping/>
  </p:clrMapOvr>
  <mc:AlternateContent xmlns:mc="http://schemas.openxmlformats.org/markup-compatibility/2006" xmlns:p14="http://schemas.microsoft.com/office/powerpoint/2010/main">
    <mc:Choice Requires="p14">
      <p:transition spd="slow" p14:dur="2000" advTm="84763"/>
    </mc:Choice>
    <mc:Fallback xmlns="">
      <p:transition xmlns:p14="http://schemas.microsoft.com/office/powerpoint/2010/main" spd="slow" advTm="8476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165E1F-3CC0-D84A-9582-E7261824B37C}" type="slidenum">
              <a:rPr lang="en-US" smtClean="0"/>
              <a:t>6</a:t>
            </a:fld>
            <a:endParaRPr lang="en-US"/>
          </a:p>
        </p:txBody>
      </p:sp>
      <p:sp>
        <p:nvSpPr>
          <p:cNvPr id="10" name="Rectangle 9"/>
          <p:cNvSpPr/>
          <p:nvPr/>
        </p:nvSpPr>
        <p:spPr>
          <a:xfrm>
            <a:off x="8459" y="709979"/>
            <a:ext cx="9144000" cy="1323439"/>
          </a:xfrm>
          <a:prstGeom prst="rect">
            <a:avLst/>
          </a:prstGeom>
        </p:spPr>
        <p:txBody>
          <a:bodyPr wrap="square">
            <a:spAutoFit/>
          </a:bodyPr>
          <a:lstStyle/>
          <a:p>
            <a:pPr algn="ctr"/>
            <a:r>
              <a:rPr lang="en-US" sz="4000" dirty="0" smtClean="0">
                <a:latin typeface="Gill Sans"/>
                <a:cs typeface="Gill Sans"/>
              </a:rPr>
              <a:t>We </a:t>
            </a:r>
            <a:r>
              <a:rPr lang="en-US" sz="4000" dirty="0">
                <a:latin typeface="Gill Sans"/>
                <a:cs typeface="Gill Sans"/>
              </a:rPr>
              <a:t>bin the galaxies based on two strong-line </a:t>
            </a:r>
            <a:r>
              <a:rPr lang="en-US" sz="4000" dirty="0" smtClean="0">
                <a:latin typeface="Gill Sans"/>
                <a:cs typeface="Gill Sans"/>
              </a:rPr>
              <a:t>flux ratios</a:t>
            </a:r>
            <a:r>
              <a:rPr lang="en-US" sz="4000" dirty="0">
                <a:latin typeface="Gill Sans"/>
                <a:cs typeface="Gill Sans"/>
              </a:rPr>
              <a:t>, R</a:t>
            </a:r>
            <a:r>
              <a:rPr lang="en-US" sz="4000" baseline="-25000" dirty="0">
                <a:latin typeface="Gill Sans"/>
                <a:cs typeface="Gill Sans"/>
              </a:rPr>
              <a:t>23</a:t>
            </a:r>
            <a:r>
              <a:rPr lang="en-US" sz="4000" dirty="0">
                <a:latin typeface="Gill Sans"/>
                <a:cs typeface="Gill Sans"/>
              </a:rPr>
              <a:t> and O</a:t>
            </a:r>
            <a:r>
              <a:rPr lang="en-US" sz="4000" baseline="-25000" dirty="0">
                <a:latin typeface="Gill Sans"/>
                <a:cs typeface="Gill Sans"/>
              </a:rPr>
              <a:t>32</a:t>
            </a:r>
            <a:r>
              <a:rPr lang="en-US" sz="4000" dirty="0">
                <a:latin typeface="Gill Sans"/>
                <a:cs typeface="Gill Sans"/>
              </a:rPr>
              <a:t>. </a:t>
            </a:r>
          </a:p>
        </p:txBody>
      </p:sp>
      <p:pic>
        <p:nvPicPr>
          <p:cNvPr id="3" name="Picture 2" descr="Screen Shot 2019-04-01 at 9.34.00 PM.png"/>
          <p:cNvPicPr>
            <a:picLocks noChangeAspect="1"/>
          </p:cNvPicPr>
          <p:nvPr/>
        </p:nvPicPr>
        <p:blipFill rotWithShape="1">
          <a:blip r:embed="rId3">
            <a:extLst>
              <a:ext uri="{28A0092B-C50C-407E-A947-70E740481C1C}">
                <a14:useLocalDpi xmlns:a14="http://schemas.microsoft.com/office/drawing/2010/main" val="0"/>
              </a:ext>
            </a:extLst>
          </a:blip>
          <a:srcRect b="50562"/>
          <a:stretch/>
        </p:blipFill>
        <p:spPr>
          <a:xfrm>
            <a:off x="1766980" y="2417852"/>
            <a:ext cx="5930900" cy="1481764"/>
          </a:xfrm>
          <a:prstGeom prst="rect">
            <a:avLst/>
          </a:prstGeom>
        </p:spPr>
      </p:pic>
      <p:pic>
        <p:nvPicPr>
          <p:cNvPr id="9" name="Picture 8" descr="Screen Shot 2019-04-01 at 9.34.00 PM.png"/>
          <p:cNvPicPr>
            <a:picLocks noChangeAspect="1"/>
          </p:cNvPicPr>
          <p:nvPr/>
        </p:nvPicPr>
        <p:blipFill rotWithShape="1">
          <a:blip r:embed="rId3">
            <a:extLst>
              <a:ext uri="{28A0092B-C50C-407E-A947-70E740481C1C}">
                <a14:useLocalDpi xmlns:a14="http://schemas.microsoft.com/office/drawing/2010/main" val="0"/>
              </a:ext>
            </a:extLst>
          </a:blip>
          <a:srcRect t="53004" r="32643"/>
          <a:stretch/>
        </p:blipFill>
        <p:spPr>
          <a:xfrm>
            <a:off x="2558326" y="4297273"/>
            <a:ext cx="3994874" cy="1408575"/>
          </a:xfrm>
          <a:prstGeom prst="rect">
            <a:avLst/>
          </a:prstGeom>
        </p:spPr>
      </p:pic>
    </p:spTree>
    <p:extLst>
      <p:ext uri="{BB962C8B-B14F-4D97-AF65-F5344CB8AC3E}">
        <p14:creationId xmlns:p14="http://schemas.microsoft.com/office/powerpoint/2010/main" val="2545043929"/>
      </p:ext>
    </p:extLst>
  </p:cSld>
  <p:clrMapOvr>
    <a:masterClrMapping/>
  </p:clrMapOvr>
  <mc:AlternateContent xmlns:mc="http://schemas.openxmlformats.org/markup-compatibility/2006" xmlns:p14="http://schemas.microsoft.com/office/powerpoint/2010/main">
    <mc:Choice Requires="p14">
      <p:transition spd="slow" p14:dur="2000" advTm="72967"/>
    </mc:Choice>
    <mc:Fallback xmlns="">
      <p:transition xmlns:p14="http://schemas.microsoft.com/office/powerpoint/2010/main" spd="slow" advTm="72967"/>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23 at 4.05.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709" y="505272"/>
            <a:ext cx="6067276" cy="6019200"/>
          </a:xfrm>
          <a:prstGeom prst="rect">
            <a:avLst/>
          </a:prstGeom>
        </p:spPr>
      </p:pic>
      <p:sp>
        <p:nvSpPr>
          <p:cNvPr id="5" name="Rectangle 4"/>
          <p:cNvSpPr/>
          <p:nvPr/>
        </p:nvSpPr>
        <p:spPr>
          <a:xfrm>
            <a:off x="3746121" y="505272"/>
            <a:ext cx="2219449" cy="31416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65462"/>
            <a:ext cx="9144000" cy="987501"/>
          </a:xfrm>
        </p:spPr>
        <p:txBody>
          <a:bodyPr>
            <a:noAutofit/>
          </a:bodyPr>
          <a:lstStyle/>
          <a:p>
            <a:pPr marL="0" indent="0" algn="ctr">
              <a:buNone/>
            </a:pPr>
            <a:r>
              <a:rPr lang="en-US" dirty="0">
                <a:latin typeface="Gill Sans"/>
                <a:cs typeface="Gill Sans"/>
              </a:rPr>
              <a:t>F</a:t>
            </a:r>
            <a:r>
              <a:rPr lang="en-US" dirty="0" smtClean="0">
                <a:latin typeface="Gill Sans"/>
                <a:cs typeface="Gill Sans"/>
              </a:rPr>
              <a:t>irst </a:t>
            </a:r>
            <a:r>
              <a:rPr lang="en-US" dirty="0">
                <a:latin typeface="Gill Sans"/>
                <a:cs typeface="Gill Sans"/>
              </a:rPr>
              <a:t>B</a:t>
            </a:r>
            <a:r>
              <a:rPr lang="en-US" dirty="0" smtClean="0">
                <a:latin typeface="Gill Sans"/>
                <a:cs typeface="Gill Sans"/>
              </a:rPr>
              <a:t>inning Method</a:t>
            </a:r>
            <a:r>
              <a:rPr lang="mr-IN" dirty="0" smtClean="0">
                <a:latin typeface="Gill Sans"/>
                <a:cs typeface="Gill Sans"/>
              </a:rPr>
              <a:t>…</a:t>
            </a:r>
            <a:r>
              <a:rPr lang="en-US" dirty="0" smtClean="0">
                <a:latin typeface="Gill Sans"/>
                <a:cs typeface="Gill Sans"/>
              </a:rPr>
              <a:t> a uniform grid to sort galaxies  </a:t>
            </a:r>
            <a:endParaRPr lang="en-US" dirty="0">
              <a:latin typeface="Gill Sans"/>
              <a:cs typeface="Gill Sans"/>
            </a:endParaRPr>
          </a:p>
        </p:txBody>
      </p:sp>
      <p:sp>
        <p:nvSpPr>
          <p:cNvPr id="2" name="Slide Number Placeholder 1"/>
          <p:cNvSpPr>
            <a:spLocks noGrp="1"/>
          </p:cNvSpPr>
          <p:nvPr>
            <p:ph type="sldNum" sz="quarter" idx="12"/>
          </p:nvPr>
        </p:nvSpPr>
        <p:spPr/>
        <p:txBody>
          <a:bodyPr/>
          <a:lstStyle/>
          <a:p>
            <a:fld id="{DB165E1F-3CC0-D84A-9582-E7261824B37C}" type="slidenum">
              <a:rPr lang="en-US" smtClean="0"/>
              <a:t>7</a:t>
            </a:fld>
            <a:endParaRPr lang="en-US"/>
          </a:p>
        </p:txBody>
      </p:sp>
      <p:sp>
        <p:nvSpPr>
          <p:cNvPr id="13" name="TextBox 12"/>
          <p:cNvSpPr txBox="1"/>
          <p:nvPr/>
        </p:nvSpPr>
        <p:spPr>
          <a:xfrm>
            <a:off x="4250047" y="6212485"/>
            <a:ext cx="1436869" cy="369332"/>
          </a:xfrm>
          <a:prstGeom prst="rect">
            <a:avLst/>
          </a:prstGeom>
          <a:solidFill>
            <a:srgbClr val="FFFFFF"/>
          </a:solidFill>
        </p:spPr>
        <p:txBody>
          <a:bodyPr wrap="square" rtlCol="0">
            <a:spAutoFit/>
          </a:bodyPr>
          <a:lstStyle/>
          <a:p>
            <a:pPr algn="ctr"/>
            <a:r>
              <a:rPr lang="en-US" dirty="0" smtClean="0"/>
              <a:t>Log(R</a:t>
            </a:r>
            <a:r>
              <a:rPr lang="en-US" baseline="-25000" dirty="0" smtClean="0"/>
              <a:t>23</a:t>
            </a:r>
            <a:r>
              <a:rPr lang="en-US" dirty="0" smtClean="0"/>
              <a:t>)</a:t>
            </a:r>
            <a:endParaRPr lang="en-US" dirty="0"/>
          </a:p>
        </p:txBody>
      </p:sp>
      <p:sp>
        <p:nvSpPr>
          <p:cNvPr id="14" name="TextBox 13"/>
          <p:cNvSpPr txBox="1"/>
          <p:nvPr/>
        </p:nvSpPr>
        <p:spPr>
          <a:xfrm rot="16200000">
            <a:off x="1257118" y="3297182"/>
            <a:ext cx="1081154" cy="369332"/>
          </a:xfrm>
          <a:prstGeom prst="rect">
            <a:avLst/>
          </a:prstGeom>
          <a:solidFill>
            <a:srgbClr val="FFFFFF"/>
          </a:solidFill>
        </p:spPr>
        <p:txBody>
          <a:bodyPr wrap="square" rtlCol="0">
            <a:spAutoFit/>
          </a:bodyPr>
          <a:lstStyle/>
          <a:p>
            <a:pPr algn="ctr"/>
            <a:r>
              <a:rPr lang="en-US" dirty="0" smtClean="0"/>
              <a:t>Log(O</a:t>
            </a:r>
            <a:r>
              <a:rPr lang="en-US" baseline="-25000" dirty="0" smtClean="0"/>
              <a:t>32</a:t>
            </a:r>
            <a:r>
              <a:rPr lang="en-US" dirty="0" smtClean="0"/>
              <a:t>)</a:t>
            </a:r>
            <a:endParaRPr lang="en-US" dirty="0"/>
          </a:p>
        </p:txBody>
      </p:sp>
      <p:sp>
        <p:nvSpPr>
          <p:cNvPr id="15" name="TextBox 14"/>
          <p:cNvSpPr txBox="1"/>
          <p:nvPr/>
        </p:nvSpPr>
        <p:spPr>
          <a:xfrm>
            <a:off x="4442482" y="5624706"/>
            <a:ext cx="987847" cy="365822"/>
          </a:xfrm>
          <a:prstGeom prst="rect">
            <a:avLst/>
          </a:prstGeom>
          <a:solidFill>
            <a:srgbClr val="FFFFFF"/>
          </a:solidFill>
        </p:spPr>
        <p:txBody>
          <a:bodyPr wrap="square" rtlCol="0">
            <a:spAutoFit/>
          </a:bodyPr>
          <a:lstStyle/>
          <a:p>
            <a:r>
              <a:rPr lang="en-US" dirty="0" smtClean="0"/>
              <a:t>Density</a:t>
            </a:r>
            <a:endParaRPr lang="en-US" dirty="0"/>
          </a:p>
        </p:txBody>
      </p:sp>
    </p:spTree>
    <p:extLst>
      <p:ext uri="{BB962C8B-B14F-4D97-AF65-F5344CB8AC3E}">
        <p14:creationId xmlns:p14="http://schemas.microsoft.com/office/powerpoint/2010/main" val="708709182"/>
      </p:ext>
    </p:extLst>
  </p:cSld>
  <p:clrMapOvr>
    <a:masterClrMapping/>
  </p:clrMapOvr>
  <mc:AlternateContent xmlns:mc="http://schemas.openxmlformats.org/markup-compatibility/2006" xmlns:p14="http://schemas.microsoft.com/office/powerpoint/2010/main">
    <mc:Choice Requires="p14">
      <p:transition spd="slow" p14:dur="2000" advTm="72967"/>
    </mc:Choice>
    <mc:Fallback xmlns="">
      <p:transition xmlns:p14="http://schemas.microsoft.com/office/powerpoint/2010/main" spd="slow" advTm="72967"/>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165E1F-3CC0-D84A-9582-E7261824B37C}" type="slidenum">
              <a:rPr lang="en-US" smtClean="0"/>
              <a:t>8</a:t>
            </a:fld>
            <a:endParaRPr lang="en-US"/>
          </a:p>
        </p:txBody>
      </p:sp>
      <p:sp>
        <p:nvSpPr>
          <p:cNvPr id="5" name="Content Placeholder 2"/>
          <p:cNvSpPr txBox="1">
            <a:spLocks/>
          </p:cNvSpPr>
          <p:nvPr/>
        </p:nvSpPr>
        <p:spPr>
          <a:xfrm>
            <a:off x="0" y="346346"/>
            <a:ext cx="4665478" cy="32710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Gill Sans"/>
                <a:cs typeface="Gill Sans"/>
              </a:rPr>
              <a:t>Second Binning Method...  </a:t>
            </a:r>
            <a:r>
              <a:rPr lang="en-US" sz="2800" dirty="0" smtClean="0">
                <a:latin typeface="Gill Sans"/>
                <a:cs typeface="Gill Sans"/>
              </a:rPr>
              <a:t> </a:t>
            </a:r>
          </a:p>
          <a:p>
            <a:pPr marL="0" indent="0">
              <a:buFont typeface="Arial"/>
              <a:buNone/>
            </a:pPr>
            <a:endParaRPr lang="en-US" sz="2800" dirty="0" smtClean="0">
              <a:latin typeface="Gill Sans"/>
              <a:cs typeface="Gill Sans"/>
            </a:endParaRPr>
          </a:p>
          <a:p>
            <a:pPr marL="0" indent="0">
              <a:buFont typeface="Arial"/>
              <a:buNone/>
            </a:pPr>
            <a:r>
              <a:rPr lang="en-US" sz="2800" dirty="0" smtClean="0">
                <a:latin typeface="Gill Sans"/>
                <a:cs typeface="Gill Sans"/>
              </a:rPr>
              <a:t>uses the </a:t>
            </a:r>
            <a:r>
              <a:rPr lang="en-US" sz="2800" dirty="0" err="1" smtClean="0">
                <a:latin typeface="Gill Sans"/>
                <a:cs typeface="Gill Sans"/>
              </a:rPr>
              <a:t>Centroidal</a:t>
            </a:r>
            <a:r>
              <a:rPr lang="en-US" sz="2800" dirty="0" smtClean="0">
                <a:latin typeface="Gill Sans"/>
                <a:cs typeface="Gill Sans"/>
              </a:rPr>
              <a:t>  </a:t>
            </a:r>
            <a:r>
              <a:rPr lang="en-US" sz="2800" dirty="0" err="1" smtClean="0">
                <a:latin typeface="Gill Sans"/>
                <a:cs typeface="Gill Sans"/>
              </a:rPr>
              <a:t>Voronoi</a:t>
            </a:r>
            <a:r>
              <a:rPr lang="en-US" sz="2800" dirty="0" smtClean="0">
                <a:latin typeface="Gill Sans"/>
                <a:cs typeface="Gill Sans"/>
              </a:rPr>
              <a:t> Tessellation algorithm </a:t>
            </a:r>
            <a:r>
              <a:rPr lang="en-US" sz="2800" dirty="0">
                <a:latin typeface="Gill Sans"/>
                <a:cs typeface="Gill Sans"/>
              </a:rPr>
              <a:t>(</a:t>
            </a:r>
            <a:r>
              <a:rPr lang="en-US" sz="2800" dirty="0" err="1" smtClean="0">
                <a:latin typeface="Gill Sans"/>
                <a:cs typeface="Gill Sans"/>
              </a:rPr>
              <a:t>Cappellari</a:t>
            </a:r>
            <a:r>
              <a:rPr lang="en-US" sz="2800" dirty="0" smtClean="0">
                <a:latin typeface="Gill Sans"/>
                <a:cs typeface="Gill Sans"/>
              </a:rPr>
              <a:t> </a:t>
            </a:r>
            <a:r>
              <a:rPr lang="en-US" sz="2800" dirty="0" smtClean="0">
                <a:latin typeface="Gill Sans"/>
                <a:cs typeface="Gill Sans"/>
              </a:rPr>
              <a:t>&amp; </a:t>
            </a:r>
            <a:r>
              <a:rPr lang="en-US" sz="2800" dirty="0" smtClean="0">
                <a:latin typeface="Gill Sans"/>
                <a:cs typeface="Gill Sans"/>
              </a:rPr>
              <a:t>Coppin 2003)  </a:t>
            </a:r>
            <a:endParaRPr lang="en-US" sz="2800" dirty="0" smtClean="0">
              <a:latin typeface="Gill Sans"/>
              <a:cs typeface="Gill Sans"/>
            </a:endParaRPr>
          </a:p>
        </p:txBody>
      </p:sp>
      <p:pic>
        <p:nvPicPr>
          <p:cNvPr id="6" name="Picture 5" descr="voronoi_output.png"/>
          <p:cNvPicPr>
            <a:picLocks noChangeAspect="1"/>
          </p:cNvPicPr>
          <p:nvPr/>
        </p:nvPicPr>
        <p:blipFill rotWithShape="1">
          <a:blip r:embed="rId3" cstate="screen">
            <a:extLst>
              <a:ext uri="{28A0092B-C50C-407E-A947-70E740481C1C}">
                <a14:useLocalDpi xmlns:a14="http://schemas.microsoft.com/office/drawing/2010/main"/>
              </a:ext>
            </a:extLst>
          </a:blip>
          <a:srcRect l="2682" t="3428" r="10253"/>
          <a:stretch/>
        </p:blipFill>
        <p:spPr>
          <a:xfrm>
            <a:off x="4521642" y="844550"/>
            <a:ext cx="4417584" cy="5124892"/>
          </a:xfrm>
          <a:prstGeom prst="rect">
            <a:avLst/>
          </a:prstGeom>
        </p:spPr>
      </p:pic>
      <p:sp>
        <p:nvSpPr>
          <p:cNvPr id="7" name="TextBox 6"/>
          <p:cNvSpPr txBox="1"/>
          <p:nvPr/>
        </p:nvSpPr>
        <p:spPr>
          <a:xfrm>
            <a:off x="6553200" y="5503885"/>
            <a:ext cx="1436869" cy="369332"/>
          </a:xfrm>
          <a:prstGeom prst="rect">
            <a:avLst/>
          </a:prstGeom>
          <a:solidFill>
            <a:srgbClr val="FFFFFF"/>
          </a:solidFill>
        </p:spPr>
        <p:txBody>
          <a:bodyPr wrap="square" rtlCol="0">
            <a:spAutoFit/>
          </a:bodyPr>
          <a:lstStyle/>
          <a:p>
            <a:pPr algn="ctr"/>
            <a:r>
              <a:rPr lang="en-US" dirty="0" smtClean="0"/>
              <a:t>Log(R</a:t>
            </a:r>
            <a:r>
              <a:rPr lang="en-US" baseline="-25000" dirty="0" smtClean="0"/>
              <a:t>23</a:t>
            </a:r>
            <a:r>
              <a:rPr lang="en-US" dirty="0" smtClean="0"/>
              <a:t>)</a:t>
            </a:r>
            <a:endParaRPr lang="en-US" dirty="0"/>
          </a:p>
        </p:txBody>
      </p:sp>
      <p:sp>
        <p:nvSpPr>
          <p:cNvPr id="8" name="TextBox 7"/>
          <p:cNvSpPr txBox="1"/>
          <p:nvPr/>
        </p:nvSpPr>
        <p:spPr>
          <a:xfrm rot="16200000">
            <a:off x="4309567" y="3015273"/>
            <a:ext cx="1081154" cy="369332"/>
          </a:xfrm>
          <a:prstGeom prst="rect">
            <a:avLst/>
          </a:prstGeom>
          <a:solidFill>
            <a:srgbClr val="FFFFFF"/>
          </a:solidFill>
        </p:spPr>
        <p:txBody>
          <a:bodyPr wrap="square" rtlCol="0">
            <a:spAutoFit/>
          </a:bodyPr>
          <a:lstStyle/>
          <a:p>
            <a:pPr algn="ctr"/>
            <a:r>
              <a:rPr lang="en-US" dirty="0" smtClean="0"/>
              <a:t>Log(O</a:t>
            </a:r>
            <a:r>
              <a:rPr lang="en-US" baseline="-25000" dirty="0" smtClean="0"/>
              <a:t>32</a:t>
            </a:r>
            <a:r>
              <a:rPr lang="en-US" dirty="0" smtClean="0"/>
              <a:t>)</a:t>
            </a:r>
            <a:endParaRPr lang="en-US" dirty="0"/>
          </a:p>
        </p:txBody>
      </p:sp>
      <p:sp>
        <p:nvSpPr>
          <p:cNvPr id="12" name="Rectangle 11"/>
          <p:cNvSpPr/>
          <p:nvPr/>
        </p:nvSpPr>
        <p:spPr>
          <a:xfrm>
            <a:off x="317480" y="3406996"/>
            <a:ext cx="3698771" cy="2677656"/>
          </a:xfrm>
          <a:prstGeom prst="rect">
            <a:avLst/>
          </a:prstGeom>
        </p:spPr>
        <p:txBody>
          <a:bodyPr wrap="square">
            <a:spAutoFit/>
          </a:bodyPr>
          <a:lstStyle/>
          <a:p>
            <a:r>
              <a:rPr lang="en-US" sz="2800" dirty="0" smtClean="0">
                <a:latin typeface="Gill Sans"/>
                <a:cs typeface="Gill Sans"/>
              </a:rPr>
              <a:t>This </a:t>
            </a:r>
            <a:r>
              <a:rPr lang="en-US" sz="2800" dirty="0">
                <a:latin typeface="Gill Sans"/>
                <a:cs typeface="Gill Sans"/>
              </a:rPr>
              <a:t>two-dimensional data </a:t>
            </a:r>
            <a:r>
              <a:rPr lang="en-US" sz="2800" dirty="0" smtClean="0">
                <a:latin typeface="Gill Sans"/>
                <a:cs typeface="Gill Sans"/>
              </a:rPr>
              <a:t>binning technique sorts the data adaptively </a:t>
            </a:r>
            <a:r>
              <a:rPr lang="en-US" sz="2800" dirty="0">
                <a:latin typeface="Gill Sans"/>
                <a:cs typeface="Gill Sans"/>
              </a:rPr>
              <a:t>based on the distribution of galaxies in the R</a:t>
            </a:r>
            <a:r>
              <a:rPr lang="en-US" sz="2800" baseline="-25000" dirty="0">
                <a:latin typeface="Gill Sans"/>
                <a:cs typeface="Gill Sans"/>
              </a:rPr>
              <a:t>23</a:t>
            </a:r>
            <a:r>
              <a:rPr lang="en-US" sz="2800" dirty="0">
                <a:latin typeface="Gill Sans"/>
                <a:cs typeface="Gill Sans"/>
              </a:rPr>
              <a:t>—O</a:t>
            </a:r>
            <a:r>
              <a:rPr lang="en-US" sz="2800" baseline="-25000" dirty="0">
                <a:latin typeface="Gill Sans"/>
                <a:cs typeface="Gill Sans"/>
              </a:rPr>
              <a:t>32</a:t>
            </a:r>
            <a:r>
              <a:rPr lang="en-US" sz="2800" dirty="0">
                <a:latin typeface="Gill Sans"/>
                <a:cs typeface="Gill Sans"/>
              </a:rPr>
              <a:t> plane</a:t>
            </a:r>
            <a:r>
              <a:rPr lang="en-US" sz="2800" dirty="0" smtClean="0">
                <a:latin typeface="Gill Sans"/>
                <a:cs typeface="Gill Sans"/>
              </a:rPr>
              <a:t>.</a:t>
            </a:r>
          </a:p>
        </p:txBody>
      </p:sp>
      <p:sp>
        <p:nvSpPr>
          <p:cNvPr id="3" name="Rectangle 2"/>
          <p:cNvSpPr/>
          <p:nvPr/>
        </p:nvSpPr>
        <p:spPr>
          <a:xfrm>
            <a:off x="5683328" y="844550"/>
            <a:ext cx="3003472" cy="3099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09182"/>
      </p:ext>
    </p:extLst>
  </p:cSld>
  <p:clrMapOvr>
    <a:masterClrMapping/>
  </p:clrMapOvr>
  <mc:AlternateContent xmlns:mc="http://schemas.openxmlformats.org/markup-compatibility/2006" xmlns:p14="http://schemas.microsoft.com/office/powerpoint/2010/main">
    <mc:Choice Requires="p14">
      <p:transition spd="slow" p14:dur="2000" advTm="72967"/>
    </mc:Choice>
    <mc:Fallback xmlns="">
      <p:transition xmlns:p14="http://schemas.microsoft.com/office/powerpoint/2010/main" spd="slow" advTm="7296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165E1F-3CC0-D84A-9582-E7261824B37C}" type="slidenum">
              <a:rPr lang="en-US" smtClean="0"/>
              <a:t>9</a:t>
            </a:fld>
            <a:endParaRPr lang="en-US"/>
          </a:p>
        </p:txBody>
      </p:sp>
      <p:sp>
        <p:nvSpPr>
          <p:cNvPr id="6" name="TextBox 5"/>
          <p:cNvSpPr txBox="1"/>
          <p:nvPr/>
        </p:nvSpPr>
        <p:spPr>
          <a:xfrm>
            <a:off x="3808497" y="6139891"/>
            <a:ext cx="1436869" cy="369332"/>
          </a:xfrm>
          <a:prstGeom prst="rect">
            <a:avLst/>
          </a:prstGeom>
          <a:solidFill>
            <a:srgbClr val="FFFFFF"/>
          </a:solidFill>
        </p:spPr>
        <p:txBody>
          <a:bodyPr wrap="square" rtlCol="0">
            <a:spAutoFit/>
          </a:bodyPr>
          <a:lstStyle/>
          <a:p>
            <a:pPr algn="ctr"/>
            <a:r>
              <a:rPr lang="en-US" dirty="0" smtClean="0"/>
              <a:t>Log(R</a:t>
            </a:r>
            <a:r>
              <a:rPr lang="en-US" baseline="-25000" dirty="0" smtClean="0"/>
              <a:t>23</a:t>
            </a:r>
            <a:r>
              <a:rPr lang="en-US" dirty="0" smtClean="0"/>
              <a:t>)</a:t>
            </a:r>
            <a:endParaRPr lang="en-US" dirty="0"/>
          </a:p>
        </p:txBody>
      </p:sp>
      <p:sp>
        <p:nvSpPr>
          <p:cNvPr id="7" name="TextBox 6"/>
          <p:cNvSpPr txBox="1"/>
          <p:nvPr/>
        </p:nvSpPr>
        <p:spPr>
          <a:xfrm rot="16200000">
            <a:off x="431124" y="3317232"/>
            <a:ext cx="1081154" cy="369332"/>
          </a:xfrm>
          <a:prstGeom prst="rect">
            <a:avLst/>
          </a:prstGeom>
          <a:solidFill>
            <a:schemeClr val="bg1"/>
          </a:solidFill>
        </p:spPr>
        <p:txBody>
          <a:bodyPr wrap="square" rtlCol="0">
            <a:spAutoFit/>
          </a:bodyPr>
          <a:lstStyle/>
          <a:p>
            <a:pPr algn="ctr"/>
            <a:r>
              <a:rPr lang="en-US" dirty="0" smtClean="0"/>
              <a:t>Log(O</a:t>
            </a:r>
            <a:r>
              <a:rPr lang="en-US" baseline="-25000" dirty="0" smtClean="0"/>
              <a:t>32</a:t>
            </a:r>
            <a:r>
              <a:rPr lang="en-US" dirty="0" smtClean="0"/>
              <a:t>)</a:t>
            </a:r>
            <a:endParaRPr lang="en-US" dirty="0"/>
          </a:p>
        </p:txBody>
      </p:sp>
      <p:sp>
        <p:nvSpPr>
          <p:cNvPr id="8" name="TextBox 7"/>
          <p:cNvSpPr txBox="1"/>
          <p:nvPr/>
        </p:nvSpPr>
        <p:spPr>
          <a:xfrm>
            <a:off x="18713" y="279809"/>
            <a:ext cx="7011680" cy="707886"/>
          </a:xfrm>
          <a:prstGeom prst="rect">
            <a:avLst/>
          </a:prstGeom>
          <a:noFill/>
        </p:spPr>
        <p:txBody>
          <a:bodyPr wrap="square" rtlCol="0">
            <a:spAutoFit/>
          </a:bodyPr>
          <a:lstStyle/>
          <a:p>
            <a:r>
              <a:rPr lang="en-US" sz="4000" dirty="0" smtClean="0">
                <a:latin typeface="Gill Sans"/>
                <a:cs typeface="Gill Sans"/>
              </a:rPr>
              <a:t>Current Binning Method</a:t>
            </a:r>
            <a:r>
              <a:rPr lang="mr-IN" sz="4000" dirty="0" smtClean="0">
                <a:latin typeface="Gill Sans"/>
                <a:cs typeface="Gill Sans"/>
              </a:rPr>
              <a:t>…</a:t>
            </a:r>
            <a:endParaRPr lang="en-US" sz="4000" dirty="0">
              <a:latin typeface="Gill Sans"/>
              <a:cs typeface="Gill Sans"/>
            </a:endParaRPr>
          </a:p>
        </p:txBody>
      </p:sp>
      <p:pic>
        <p:nvPicPr>
          <p:cNvPr id="2" name="Picture 1" descr="Screen Shot 2019-04-01 at 4.28.50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6367" y="905422"/>
            <a:ext cx="7195431" cy="5322648"/>
          </a:xfrm>
          <a:prstGeom prst="rect">
            <a:avLst/>
          </a:prstGeom>
        </p:spPr>
      </p:pic>
    </p:spTree>
    <p:extLst>
      <p:ext uri="{BB962C8B-B14F-4D97-AF65-F5344CB8AC3E}">
        <p14:creationId xmlns:p14="http://schemas.microsoft.com/office/powerpoint/2010/main" val="254200082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7.7|14.1|43.6"/>
</p:tagLst>
</file>

<file path=ppt/tags/tag2.xml><?xml version="1.0" encoding="utf-8"?>
<p:tagLst xmlns:a="http://schemas.openxmlformats.org/drawingml/2006/main" xmlns:r="http://schemas.openxmlformats.org/officeDocument/2006/relationships" xmlns:p="http://schemas.openxmlformats.org/presentationml/2006/main">
  <p:tag name="TIMING" val="|1.4|17.7|14.1|43.6"/>
</p:tagLst>
</file>

<file path=ppt/tags/tag3.xml><?xml version="1.0" encoding="utf-8"?>
<p:tagLst xmlns:a="http://schemas.openxmlformats.org/drawingml/2006/main" xmlns:r="http://schemas.openxmlformats.org/officeDocument/2006/relationships" xmlns:p="http://schemas.openxmlformats.org/presentationml/2006/main">
  <p:tag name="TIMING" val="|2.1|11.7|23.2|23.7"/>
</p:tagLst>
</file>

<file path=ppt/tags/tag4.xml><?xml version="1.0" encoding="utf-8"?>
<p:tagLst xmlns:a="http://schemas.openxmlformats.org/drawingml/2006/main" xmlns:r="http://schemas.openxmlformats.org/officeDocument/2006/relationships" xmlns:p="http://schemas.openxmlformats.org/presentationml/2006/main">
  <p:tag name="TIMING" val="|2.1|11.7|23.2|23.7"/>
</p:tagLst>
</file>

<file path=ppt/tags/tag5.xml><?xml version="1.0" encoding="utf-8"?>
<p:tagLst xmlns:a="http://schemas.openxmlformats.org/drawingml/2006/main" xmlns:r="http://schemas.openxmlformats.org/officeDocument/2006/relationships" xmlns:p="http://schemas.openxmlformats.org/presentationml/2006/main">
  <p:tag name="TIMING" val="|65.9"/>
</p:tagLst>
</file>

<file path=ppt/tags/tag6.xml><?xml version="1.0" encoding="utf-8"?>
<p:tagLst xmlns:a="http://schemas.openxmlformats.org/drawingml/2006/main" xmlns:r="http://schemas.openxmlformats.org/officeDocument/2006/relationships" xmlns:p="http://schemas.openxmlformats.org/presentationml/2006/main">
  <p:tag name="TIMING" val="|65.9"/>
</p:tagLst>
</file>

<file path=ppt/tags/tag7.xml><?xml version="1.0" encoding="utf-8"?>
<p:tagLst xmlns:a="http://schemas.openxmlformats.org/drawingml/2006/main" xmlns:r="http://schemas.openxmlformats.org/officeDocument/2006/relationships" xmlns:p="http://schemas.openxmlformats.org/presentationml/2006/main">
  <p:tag name="TIMING" val="|14.2"/>
</p:tagLst>
</file>

<file path=ppt/tags/tag8.xml><?xml version="1.0" encoding="utf-8"?>
<p:tagLst xmlns:a="http://schemas.openxmlformats.org/drawingml/2006/main" xmlns:r="http://schemas.openxmlformats.org/officeDocument/2006/relationships" xmlns:p="http://schemas.openxmlformats.org/presentationml/2006/main">
  <p:tag name="TIMING" val="|2.8"/>
</p:tagLst>
</file>

<file path=ppt/tags/tag9.xml><?xml version="1.0" encoding="utf-8"?>
<p:tagLst xmlns:a="http://schemas.openxmlformats.org/drawingml/2006/main" xmlns:r="http://schemas.openxmlformats.org/officeDocument/2006/relationships" xmlns:p="http://schemas.openxmlformats.org/presentationml/2006/main">
  <p:tag name="TIMING" val="|6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20806</TotalTime>
  <Words>2116</Words>
  <Application>Microsoft Macintosh PowerPoint</Application>
  <PresentationFormat>On-screen Show (4:3)</PresentationFormat>
  <Paragraphs>209</Paragraphs>
  <Slides>24</Slides>
  <Notes>20</Notes>
  <HiddenSlides>5</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Recalibrating Strong-Line  Metallicity Diagnostics:  Chemical Abundances from Composite  Galaxy Spectra</vt:lpstr>
      <vt:lpstr>Background</vt:lpstr>
      <vt:lpstr>Background</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Acknowledgements</vt:lpstr>
      <vt:lpstr>Thank you!</vt:lpstr>
      <vt:lpstr>“How do you know it’s right?”</vt:lpstr>
      <vt:lpstr>PowerPoint Presentation</vt:lpstr>
      <vt:lpstr>Equations for Calculating Metallicity</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Recalibrating Strong-Line Metallicity Diagnostics:  Chemical Abundances from Composite Galaxy Spectra</dc:title>
  <dc:creator>Reagen Leimbach</dc:creator>
  <cp:lastModifiedBy>Reagen Leimbach</cp:lastModifiedBy>
  <cp:revision>160</cp:revision>
  <dcterms:created xsi:type="dcterms:W3CDTF">2018-04-27T22:20:04Z</dcterms:created>
  <dcterms:modified xsi:type="dcterms:W3CDTF">2019-04-02T04:53:30Z</dcterms:modified>
</cp:coreProperties>
</file>